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71" r:id="rId3"/>
    <p:sldId id="440" r:id="rId4"/>
    <p:sldId id="442" r:id="rId5"/>
    <p:sldId id="274" r:id="rId6"/>
    <p:sldId id="275" r:id="rId7"/>
    <p:sldId id="273" r:id="rId8"/>
    <p:sldId id="276" r:id="rId9"/>
    <p:sldId id="277" r:id="rId10"/>
    <p:sldId id="429" r:id="rId11"/>
    <p:sldId id="257" r:id="rId12"/>
    <p:sldId id="491" r:id="rId13"/>
    <p:sldId id="258" r:id="rId14"/>
    <p:sldId id="514" r:id="rId15"/>
    <p:sldId id="515" r:id="rId16"/>
    <p:sldId id="517" r:id="rId17"/>
    <p:sldId id="518" r:id="rId18"/>
    <p:sldId id="519" r:id="rId19"/>
    <p:sldId id="520" r:id="rId20"/>
    <p:sldId id="521" r:id="rId21"/>
    <p:sldId id="522" r:id="rId22"/>
    <p:sldId id="379" r:id="rId23"/>
    <p:sldId id="484" r:id="rId24"/>
    <p:sldId id="489" r:id="rId25"/>
    <p:sldId id="490" r:id="rId26"/>
    <p:sldId id="282" r:id="rId27"/>
    <p:sldId id="486" r:id="rId28"/>
    <p:sldId id="487" r:id="rId29"/>
    <p:sldId id="488" r:id="rId30"/>
    <p:sldId id="492" r:id="rId31"/>
    <p:sldId id="493" r:id="rId32"/>
    <p:sldId id="494" r:id="rId33"/>
    <p:sldId id="495" r:id="rId34"/>
    <p:sldId id="497" r:id="rId35"/>
    <p:sldId id="498" r:id="rId36"/>
    <p:sldId id="499" r:id="rId37"/>
    <p:sldId id="260" r:id="rId38"/>
    <p:sldId id="500" r:id="rId39"/>
    <p:sldId id="502" r:id="rId40"/>
    <p:sldId id="503" r:id="rId41"/>
    <p:sldId id="297" r:id="rId42"/>
    <p:sldId id="504" r:id="rId43"/>
    <p:sldId id="304" r:id="rId44"/>
    <p:sldId id="511" r:id="rId45"/>
    <p:sldId id="331" r:id="rId46"/>
    <p:sldId id="483" r:id="rId47"/>
    <p:sldId id="44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4567B-E514-3E4F-9460-FC250C56DF67}" type="datetimeFigureOut">
              <a:rPr lang="en-US" smtClean="0"/>
              <a:t>9/27/21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B9C33-BD6F-BF44-88E6-146ACB7E7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9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AE78CFC8-5197-6E4E-8334-FCF28D8A08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766790-A9D0-534E-AB4E-9C29CCECE93A}" type="slidenum">
              <a:rPr lang="de-DE" altLang="en-US" sz="1200" smtClean="0"/>
              <a:pPr/>
              <a:t>2</a:t>
            </a:fld>
            <a:endParaRPr lang="de-DE" altLang="en-US" sz="1200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5DEF39DA-D8EC-BD4F-9BD1-A6C2AB1981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0711546-8B93-AA42-9025-397A82917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1400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>
            <a:extLst>
              <a:ext uri="{FF2B5EF4-FFF2-40B4-BE49-F238E27FC236}">
                <a16:creationId xmlns:a16="http://schemas.microsoft.com/office/drawing/2014/main" id="{B505894B-7141-B44D-ADD9-0E345FBDA6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AC5B23-81FB-4A46-A0B9-6A87F7393526}" type="slidenum">
              <a:rPr lang="de-DE" altLang="en-US" sz="1200" smtClean="0"/>
              <a:pPr/>
              <a:t>13</a:t>
            </a:fld>
            <a:endParaRPr lang="de-DE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6EE0A221-BA37-4141-BE6C-A4C4984F8B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7345ACB-DDED-6D44-8DD9-658BF55CC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644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31">
            <a:extLst>
              <a:ext uri="{FF2B5EF4-FFF2-40B4-BE49-F238E27FC236}">
                <a16:creationId xmlns:a16="http://schemas.microsoft.com/office/drawing/2014/main" id="{F410184F-18BF-7B4A-A698-B0022829F2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951B86-4799-CB46-90AA-E544AAF20D29}" type="slidenum">
              <a:rPr lang="de-DE" altLang="en-US" sz="1200" smtClean="0"/>
              <a:pPr/>
              <a:t>22</a:t>
            </a:fld>
            <a:endParaRPr lang="de-DE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D7CD1CDA-AD79-DB4B-9A9E-8A287E0C11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376D95D-51FD-4448-9174-C2B244224E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8368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31">
            <a:extLst>
              <a:ext uri="{FF2B5EF4-FFF2-40B4-BE49-F238E27FC236}">
                <a16:creationId xmlns:a16="http://schemas.microsoft.com/office/drawing/2014/main" id="{C82E0D4E-ACF4-E440-BDD4-9DBF7E8ADB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D0229D-456A-FE4A-B2C4-125CDECF09D4}" type="slidenum">
              <a:rPr lang="de-DE" altLang="en-US" sz="1200" smtClean="0"/>
              <a:pPr/>
              <a:t>26</a:t>
            </a:fld>
            <a:endParaRPr lang="de-DE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47D9FEC-AEE0-9A42-87CA-2B6EFCBF3F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838CEBF-F0AB-0443-8E92-512F4088D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504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031">
            <a:extLst>
              <a:ext uri="{FF2B5EF4-FFF2-40B4-BE49-F238E27FC236}">
                <a16:creationId xmlns:a16="http://schemas.microsoft.com/office/drawing/2014/main" id="{85BA1BB2-A7C4-4843-B9DB-BFFA328974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1B7844-BB55-A848-A81D-B1385D5CF93C}" type="slidenum">
              <a:rPr lang="de-DE" altLang="en-US" sz="1200" smtClean="0"/>
              <a:pPr/>
              <a:t>37</a:t>
            </a:fld>
            <a:endParaRPr lang="de-DE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1A2C21D2-1F99-7545-87D0-8F7D4F07E1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76447C33-9D2B-EE44-A78D-F142ADE473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5180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031">
            <a:extLst>
              <a:ext uri="{FF2B5EF4-FFF2-40B4-BE49-F238E27FC236}">
                <a16:creationId xmlns:a16="http://schemas.microsoft.com/office/drawing/2014/main" id="{A049FFA2-8BB7-2245-B793-8D0DA0F1D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95D516-6F98-FB45-AD4B-217BC710B286}" type="slidenum">
              <a:rPr lang="de-DE" altLang="en-US" sz="1200" smtClean="0"/>
              <a:pPr/>
              <a:t>41</a:t>
            </a:fld>
            <a:endParaRPr lang="de-DE" altLang="en-US" sz="12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1A0C4428-617E-214C-8390-3F5DC7B983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558F5824-6270-C844-922A-918CDC00F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303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BF933C0B-B8BA-9D44-B9F9-388C775753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61DDC0-2B8D-5F4F-8A12-04F8D19399B4}" type="slidenum">
              <a:rPr lang="de-DE" altLang="en-US" sz="1200" smtClean="0"/>
              <a:pPr/>
              <a:t>5</a:t>
            </a:fld>
            <a:endParaRPr lang="de-DE" altLang="en-US" sz="1200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59AEA8FA-C1F9-A245-8611-466C3A37E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FE0D58E-95CA-4344-A841-64143DBC2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984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4E833113-C1A7-F444-8927-7F6780D7BA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B5BFBD7-8C13-EA4A-9F89-7E30A6ACAB9B}" type="slidenum">
              <a:rPr lang="de-DE" altLang="en-US" sz="1200" smtClean="0"/>
              <a:pPr/>
              <a:t>6</a:t>
            </a:fld>
            <a:endParaRPr lang="de-DE" altLang="en-US" sz="1200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9DB5AA70-9B5C-7842-8E1B-6B5DAF70E6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AD3CC56-EF0A-0B4C-87A8-0521F5DD04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357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A9C99EC2-88F3-594D-896A-885FB368D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DF5BDF9-5EB0-D842-AB32-153E231C8AE5}" type="slidenum">
              <a:rPr lang="de-DE" altLang="en-US" sz="1200" smtClean="0"/>
              <a:pPr/>
              <a:t>7</a:t>
            </a:fld>
            <a:endParaRPr lang="de-DE" altLang="en-US" sz="12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816B50D7-5509-EE4F-B3CA-E538C71117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D8F8541F-B8B0-5841-A407-F3D12A72F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987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83E493F0-65DA-454D-B8A0-4FAC2290AD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C1DFF13-77C2-604F-AC42-FD6EDC81814B}" type="slidenum">
              <a:rPr lang="de-DE" altLang="en-US" sz="1200" smtClean="0"/>
              <a:pPr/>
              <a:t>8</a:t>
            </a:fld>
            <a:endParaRPr lang="de-DE" altLang="en-US" sz="1200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D29745DA-858E-C740-82DB-0A11ED6792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191F3D04-1CB8-3546-BDB7-A6B2C0C0C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028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F931F04F-7DFF-F64A-9FB7-4A7D363ACF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214822-9D2F-0F41-84C6-C1893706AC2B}" type="slidenum">
              <a:rPr lang="de-DE" altLang="en-US" sz="1200" smtClean="0"/>
              <a:pPr/>
              <a:t>9</a:t>
            </a:fld>
            <a:endParaRPr lang="de-DE" altLang="en-US" sz="1200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B2A1C879-564A-9E45-81A5-45855718D8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0F97A74-AAA3-4A46-88EF-328884088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3033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31">
            <a:extLst>
              <a:ext uri="{FF2B5EF4-FFF2-40B4-BE49-F238E27FC236}">
                <a16:creationId xmlns:a16="http://schemas.microsoft.com/office/drawing/2014/main" id="{A024EC56-1C79-834A-9C81-A86D9BA4F3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5D9C1B-BB9C-244D-8935-8C3D7FD46060}" type="slidenum">
              <a:rPr lang="de-DE" altLang="en-US" sz="1200" smtClean="0"/>
              <a:pPr/>
              <a:t>10</a:t>
            </a:fld>
            <a:endParaRPr lang="de-DE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2FB0FC46-85B9-9744-BFD9-BCB12DFB16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71580CA-790C-8F43-BFB8-2E34F197A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2576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31">
            <a:extLst>
              <a:ext uri="{FF2B5EF4-FFF2-40B4-BE49-F238E27FC236}">
                <a16:creationId xmlns:a16="http://schemas.microsoft.com/office/drawing/2014/main" id="{C926EEEB-4168-5C46-A349-753F067C8D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A182C6-DBB2-9346-BBA8-46342DBA9EDC}" type="slidenum">
              <a:rPr lang="de-DE" altLang="en-US" sz="1200" smtClean="0"/>
              <a:pPr/>
              <a:t>11</a:t>
            </a:fld>
            <a:endParaRPr lang="de-DE" altLang="en-US" sz="12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30834C46-CB72-8F42-96EC-2FABEEC202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6CBFBFC-C728-4746-B0B6-68B927953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9697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31">
            <a:extLst>
              <a:ext uri="{FF2B5EF4-FFF2-40B4-BE49-F238E27FC236}">
                <a16:creationId xmlns:a16="http://schemas.microsoft.com/office/drawing/2014/main" id="{FBB200A3-C51E-634E-A449-6E2FF64218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FC4B38A-6565-7946-B7BB-93093C4CC0DD}" type="slidenum">
              <a:rPr lang="de-DE" altLang="en-US" sz="1200" smtClean="0"/>
              <a:pPr/>
              <a:t>12</a:t>
            </a:fld>
            <a:endParaRPr lang="de-DE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B66EF9F3-D4F8-FC41-9F85-FAD810EA60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E1C2DA2-B3ED-4A47-9C6D-A91ED4652C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980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F3C1-1BAE-EF47-9260-423270CBF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09813-6E07-0D48-A0F6-1ADA3BFAE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9DB2F-EAB2-F849-B43C-4CC3E726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0BF0-33BF-A641-A0D3-5C80FB1F8A6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19A0E-3999-2B4F-8A4A-6DB4552F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E53A8-72C7-E34F-845C-E30F1FCD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5BB6-B5CD-244C-A8CE-13758D26B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74A9-31A6-8F45-B998-85949AE1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D96199-8308-244E-A696-92699C67D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1F521-7B87-914F-BAC1-A5694C2A1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0BF0-33BF-A641-A0D3-5C80FB1F8A6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1A8EE-C692-754F-9B21-130F6E30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0D760-5570-DD40-B242-8D3B9B6D3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5BB6-B5CD-244C-A8CE-13758D26B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8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87BC3F-D4F0-9945-B28D-E4BBE610B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B2AAB-6551-5749-A31E-A103CBC7F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B2910-C2F8-2044-A3E0-5C669484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0BF0-33BF-A641-A0D3-5C80FB1F8A6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D165-0EF1-1146-B4C2-3F0F419AD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99CF3-9798-A440-B724-C3867768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5BB6-B5CD-244C-A8CE-13758D26B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4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85FC-586C-6D40-845E-81FDE39D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979FF-FC00-554B-B0DB-F88C5CF1E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6F79E-BC4D-CE48-B1F2-EC5C2E4EA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0BF0-33BF-A641-A0D3-5C80FB1F8A6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550A2-F470-7A48-8552-6DB8A50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0262E-981F-BA4F-8E04-BD61DAD8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5BB6-B5CD-244C-A8CE-13758D26B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6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BFCD-62DF-384E-9B82-D2D00895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CAD87-2F2F-3148-A19E-41C5879A8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B4B0D-733D-D848-83E4-70A843240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0BF0-33BF-A641-A0D3-5C80FB1F8A6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3C89B-8659-3447-B035-D5910FA7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52CDA-CCFB-6A47-9B4A-2391CBBB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5BB6-B5CD-244C-A8CE-13758D26B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8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E5432-980E-494F-99A2-A9E3D692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1F821-2C28-8A4D-8D09-97F903EB8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CBA50-5381-544B-B58B-6B5E5A555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094C9-6FF5-2248-9985-AB832B619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0BF0-33BF-A641-A0D3-5C80FB1F8A6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08B83-C117-5348-9C2B-CD66866E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237A0-03D7-1B49-B3B4-322D217D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5BB6-B5CD-244C-A8CE-13758D26B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4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E250-E0C7-CC4E-9D48-BD61AA1AC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F9001-4266-134D-B0E9-EB1EEC838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27DDE-90C2-364E-ACE7-A2BF554DB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BB40B-F666-9641-B738-7ACF54FF3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77504-50FA-2A43-A780-8EC1F6651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1519FB-5721-394B-A858-0A2E136CB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0BF0-33BF-A641-A0D3-5C80FB1F8A6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10E85-C26A-BC44-8F63-8E6F0C9E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28B2C5-D367-EA40-A6E5-6704DCAD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5BB6-B5CD-244C-A8CE-13758D26B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8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1ECB4-FABA-EC42-AEE7-B83801BB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286A75-45AF-7449-B647-2FEA9F78B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0BF0-33BF-A641-A0D3-5C80FB1F8A6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3A10E-D06B-5D48-B9F3-C03D206C3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5D9AF-4A88-3842-BE05-10BDF25E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5BB6-B5CD-244C-A8CE-13758D26B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9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52AB20-479E-F547-9078-12D5561E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0BF0-33BF-A641-A0D3-5C80FB1F8A6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EDB03-B8AB-DE4E-A361-E2E82E847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3B3ED-F288-6A40-B00B-2824C53FB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5BB6-B5CD-244C-A8CE-13758D26B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2B0F-EC98-F740-984A-348389CD2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E9162-3AF0-D745-8256-8C3102BA4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AA192-A104-2B4E-832F-09571F1C0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BFC52-8DFE-874F-B098-5D3B7A468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0BF0-33BF-A641-A0D3-5C80FB1F8A6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21287-39BA-294E-9F0D-C9BF171B4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AF525-8DE1-4546-8EA3-2F760B76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5BB6-B5CD-244C-A8CE-13758D26B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3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9D96-4E91-A341-99C2-6EAE3CE4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9D667C-747F-0D47-BB16-CDDCAAE70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E5F26-B1EF-2D4E-90B8-9078EFCEC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989B-3CFD-9F46-A612-704CA557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0BF0-33BF-A641-A0D3-5C80FB1F8A6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7FB94-AA2E-E54B-894C-F4A8C313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A249B-F56E-D044-A1C5-77825CF0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5BB6-B5CD-244C-A8CE-13758D26B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6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67B8D0-A1FE-1741-B166-5CA24A773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A3578-4765-E746-AB6C-73790F371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7943A-D016-EF43-8D08-C217467F1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20BF0-33BF-A641-A0D3-5C80FB1F8A6B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D771D-A3AC-9546-A385-F5D0AE3E8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85953-9A5A-9C4E-A525-9CB1E6EBA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5BB6-B5CD-244C-A8CE-13758D26B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6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6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57.png"/><Relationship Id="rId4" Type="http://schemas.openxmlformats.org/officeDocument/2006/relationships/image" Target="../media/image22.emf"/><Relationship Id="rId9" Type="http://schemas.openxmlformats.org/officeDocument/2006/relationships/oleObject" Target="../embeddings/oleObject9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iff"/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1598-A095-4245-874C-BA979269B9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Lecture 11: Multilayer </a:t>
            </a:r>
            <a:r>
              <a:rPr lang="en-US" dirty="0" err="1"/>
              <a:t>Perceptrons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5CEC0-FEBC-EE41-B2D9-9B3C117728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Rui and Andreas</a:t>
            </a:r>
          </a:p>
        </p:txBody>
      </p:sp>
    </p:spTree>
    <p:extLst>
      <p:ext uri="{BB962C8B-B14F-4D97-AF65-F5344CB8AC3E}">
        <p14:creationId xmlns:p14="http://schemas.microsoft.com/office/powerpoint/2010/main" val="98846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79D9E684-B430-7041-84BD-09447CE3D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XOR problem and Perceptron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3902F5B2-90EC-4948-804E-64465F9A01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By Minsky and Papert in mid 1960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2353089A-1963-B643-A853-8365EF303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30500"/>
            <a:ext cx="72390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710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B22A7ECD-D1B5-8540-A70B-839129D2D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Multi-layer Networks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BD2AF3DC-E2AF-E748-AFE9-DBBEB5018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limitations of simple perceptron do not apply to feed-forward networks with intermediate or „hidden“ nonlinear units </a:t>
            </a:r>
          </a:p>
          <a:p>
            <a:pPr eaLnBrk="1" hangingPunct="1"/>
            <a:r>
              <a:rPr lang="en-US" altLang="en-US"/>
              <a:t>A network with just one hidden unit can represent any Boolean function</a:t>
            </a:r>
          </a:p>
          <a:p>
            <a:pPr eaLnBrk="1" hangingPunct="1"/>
            <a:r>
              <a:rPr lang="en-US" altLang="en-US"/>
              <a:t>The great power of multi-layer networks was realized long ago</a:t>
            </a:r>
          </a:p>
          <a:p>
            <a:pPr lvl="1" eaLnBrk="1" hangingPunct="1"/>
            <a:r>
              <a:rPr lang="en-US" altLang="en-US"/>
              <a:t>But it was only in the eighties it was shown how to make them learn</a:t>
            </a:r>
          </a:p>
        </p:txBody>
      </p:sp>
    </p:spTree>
    <p:extLst>
      <p:ext uri="{BB962C8B-B14F-4D97-AF65-F5344CB8AC3E}">
        <p14:creationId xmlns:p14="http://schemas.microsoft.com/office/powerpoint/2010/main" val="3222628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0CB5F544-7ED2-3041-9453-E71DA5B23B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/>
              <a:t>XOR-example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D216B464-B74B-024E-9AF5-6BFB296D2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AFB61A-77CE-3F47-A73A-962A5133F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31" y="590381"/>
            <a:ext cx="6959600" cy="4076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EF710B-9121-3D4D-829E-BDBD4A440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484" y="2548187"/>
            <a:ext cx="6074768" cy="423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30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B603CF95-6781-4646-8669-B37749498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EB317060-E398-9442-9A83-149E9CF68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Multiple layers of  cascade  linear units still produce only linear functions</a:t>
            </a:r>
          </a:p>
          <a:p>
            <a:pPr eaLnBrk="1" hangingPunct="1"/>
            <a:r>
              <a:rPr lang="en-US" altLang="en-US"/>
              <a:t>We search for networks capable of representing nonlinear functions</a:t>
            </a:r>
          </a:p>
          <a:p>
            <a:pPr lvl="1" eaLnBrk="1" hangingPunct="1"/>
            <a:r>
              <a:rPr lang="en-US" altLang="en-US"/>
              <a:t>Units should use nonlinear activation functions</a:t>
            </a:r>
          </a:p>
          <a:p>
            <a:pPr lvl="1" eaLnBrk="1" hangingPunct="1"/>
            <a:r>
              <a:rPr lang="en-US" altLang="en-US"/>
              <a:t>Examples of nonlinear activation functions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133B72A9-8804-C446-B1B6-87EBFBFE6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029201"/>
            <a:ext cx="28194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>
            <a:extLst>
              <a:ext uri="{FF2B5EF4-FFF2-40B4-BE49-F238E27FC236}">
                <a16:creationId xmlns:a16="http://schemas.microsoft.com/office/drawing/2014/main" id="{4E30AB27-B147-5548-9B9C-9E9E273CF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29200"/>
            <a:ext cx="3048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763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C511-1A42-0A43-8440-9DAE39E1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Gradient Descent for one Unit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A8AFB-83A1-5C46-8A74-AE42B8FA2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957D5-06A5-C247-BFED-2857FA927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43" y="1375037"/>
            <a:ext cx="7757703" cy="52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38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BC75E-D56B-8940-AE67-58A229202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5E4FC-569B-5344-A6B3-9A5B508B9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11D4B-424E-FE48-8702-E26222089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11" y="1969463"/>
            <a:ext cx="9137301" cy="321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49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9542-C117-1442-BB26-69BB79E4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Sigmoid Unit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2AEA1-4D3C-784A-8D29-476587515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96A01-0A4D-6442-A837-B6992AE5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02" y="1690688"/>
            <a:ext cx="89408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62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C7D3-7397-7D48-9B5C-643A410C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51CAB-8EAB-8C49-AFA7-A61740854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76B1A-5C78-AB41-A76C-1A31E332E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3572"/>
            <a:ext cx="100203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33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7EF24-9F94-CC4B-9AEA-2C1AFE7A6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Sigmoid Unit versus Logistic Regression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88ABD0-D525-C84A-9A18-93BB6F727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2722" y="1496852"/>
            <a:ext cx="8041965" cy="473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55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6645D-C6C4-4747-913A-283949894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Unit versus Logistic Regression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B98C6-475A-2F4B-AD23-C5AFC3FB6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8E67FE-3B78-B14D-A0ED-16C181188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1271"/>
            <a:ext cx="8047876" cy="505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7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39D4150-2198-8342-B8E9-0AC521737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Similarity to real neurons...</a:t>
            </a:r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3FE80D5E-0D09-1B48-8E28-A12CD5B9B95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4608" y="2716167"/>
            <a:ext cx="4446588" cy="2684463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82E80F-927C-D54A-8A32-B0B0E6496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969" y="447151"/>
            <a:ext cx="2733388" cy="2697105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DB405B1-6FAF-FE4D-964D-54F614DF3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713" y="2716166"/>
            <a:ext cx="3973812" cy="389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870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FE6ED-7EEA-7A49-BDE4-CA11CA4F1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537" y="503634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Distance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62EFC2-E7EB-4D43-A36C-93AB5D0DF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04" y="518773"/>
            <a:ext cx="10020300" cy="387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AA32AD-0522-184E-A532-DEBA7386A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804" y="4765675"/>
            <a:ext cx="46482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88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D790E-1C02-5741-931D-E56F8D3F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Decision Boundary of Logistic Regression LR (sigmoid) to Linear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02832-3EDF-F34F-84B5-2CDF36ADF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95EB61-FEB2-6F42-854C-DE3D63AF5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421194" cy="504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96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DBA13AF1-57EF-3E45-97DC-61C76B170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Back-propagation (1980)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78107B00-AFEB-8F43-A632-775F96993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Back-propagation is a learning algorithm for multi-layer neural networks</a:t>
            </a:r>
          </a:p>
          <a:p>
            <a:pPr eaLnBrk="1" hangingPunct="1"/>
            <a:r>
              <a:rPr lang="en-US" altLang="en-US"/>
              <a:t>It was invented independently several times</a:t>
            </a:r>
          </a:p>
          <a:p>
            <a:pPr lvl="1" eaLnBrk="1" hangingPunct="1"/>
            <a:r>
              <a:rPr lang="en-US" altLang="en-US"/>
              <a:t>Bryson an Ho [1969]</a:t>
            </a:r>
          </a:p>
          <a:p>
            <a:pPr lvl="1" eaLnBrk="1" hangingPunct="1"/>
            <a:r>
              <a:rPr lang="en-US" altLang="en-US"/>
              <a:t>Werbos [1974]</a:t>
            </a:r>
          </a:p>
          <a:p>
            <a:pPr lvl="1" eaLnBrk="1" hangingPunct="1"/>
            <a:r>
              <a:rPr lang="en-US" altLang="en-US"/>
              <a:t>Parker [1985]</a:t>
            </a:r>
          </a:p>
          <a:p>
            <a:pPr lvl="1" eaLnBrk="1" hangingPunct="1"/>
            <a:r>
              <a:rPr lang="en-US" altLang="en-US" b="1"/>
              <a:t>Rumelhart et al. [1986]</a:t>
            </a:r>
          </a:p>
          <a:p>
            <a:pPr lvl="1" eaLnBrk="1" hangingPunct="1"/>
            <a:endParaRPr lang="en-US" altLang="en-US" b="1"/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92BE57CE-2FCA-8E4C-8CCE-C99755A7A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38600"/>
            <a:ext cx="1905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>
            <a:extLst>
              <a:ext uri="{FF2B5EF4-FFF2-40B4-BE49-F238E27FC236}">
                <a16:creationId xmlns:a16="http://schemas.microsoft.com/office/drawing/2014/main" id="{AE198F7F-0DCA-B841-BF4D-FD11674B7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581400"/>
            <a:ext cx="1905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6">
            <a:extLst>
              <a:ext uri="{FF2B5EF4-FFF2-40B4-BE49-F238E27FC236}">
                <a16:creationId xmlns:a16="http://schemas.microsoft.com/office/drawing/2014/main" id="{F99D7E99-A5DA-8B41-B731-63611AC6D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334000"/>
            <a:ext cx="48006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Parallel Distributed Processing - Vol.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100" err="1">
                <a:solidFill>
                  <a:srgbClr val="000000"/>
                </a:solidFill>
                <a:latin typeface="Verdana" panose="020B0604030504040204" pitchFamily="34" charset="0"/>
              </a:rPr>
              <a:t>Foundations</a:t>
            </a:r>
            <a:endParaRPr lang="de-DE" altLang="en-US" sz="11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100">
                <a:solidFill>
                  <a:srgbClr val="0066CC"/>
                </a:solidFill>
                <a:latin typeface="Verdana" panose="020B0604030504040204" pitchFamily="34" charset="0"/>
              </a:rPr>
              <a:t>David E. </a:t>
            </a:r>
            <a:r>
              <a:rPr lang="de-DE" altLang="en-US" sz="1100" err="1">
                <a:solidFill>
                  <a:srgbClr val="0066CC"/>
                </a:solidFill>
                <a:latin typeface="Verdana" panose="020B0604030504040204" pitchFamily="34" charset="0"/>
              </a:rPr>
              <a:t>Rumelhart</a:t>
            </a:r>
            <a:r>
              <a:rPr lang="de-DE" altLang="en-US" sz="110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de-DE" altLang="en-US" sz="1100">
                <a:solidFill>
                  <a:srgbClr val="0066CC"/>
                </a:solidFill>
                <a:latin typeface="Verdana" panose="020B0604030504040204" pitchFamily="34" charset="0"/>
              </a:rPr>
              <a:t>James L. </a:t>
            </a:r>
            <a:r>
              <a:rPr lang="de-DE" altLang="en-US" sz="1100" err="1">
                <a:solidFill>
                  <a:srgbClr val="0066CC"/>
                </a:solidFill>
                <a:latin typeface="Verdana" panose="020B0604030504040204" pitchFamily="34" charset="0"/>
              </a:rPr>
              <a:t>McClelland</a:t>
            </a:r>
            <a:r>
              <a:rPr lang="de-DE" altLang="en-US" sz="11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de-DE" altLang="en-US" sz="1100" err="1">
                <a:solidFill>
                  <a:srgbClr val="000000"/>
                </a:solidFill>
                <a:latin typeface="Verdana" panose="020B0604030504040204" pitchFamily="34" charset="0"/>
              </a:rPr>
              <a:t>and</a:t>
            </a:r>
            <a:r>
              <a:rPr lang="de-DE" altLang="en-US" sz="11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de-DE" altLang="en-US" sz="1100" err="1">
                <a:solidFill>
                  <a:srgbClr val="0066CC"/>
                </a:solidFill>
                <a:latin typeface="Verdana" panose="020B0604030504040204" pitchFamily="34" charset="0"/>
              </a:rPr>
              <a:t>the</a:t>
            </a:r>
            <a:r>
              <a:rPr lang="de-DE" altLang="en-US" sz="1100">
                <a:solidFill>
                  <a:srgbClr val="0066CC"/>
                </a:solidFill>
                <a:latin typeface="Verdana" panose="020B0604030504040204" pitchFamily="34" charset="0"/>
              </a:rPr>
              <a:t> PDP Research Group</a:t>
            </a:r>
            <a:endParaRPr lang="de-DE" altLang="en-US" sz="11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en-US" sz="11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100" err="1">
                <a:solidFill>
                  <a:srgbClr val="000000"/>
                </a:solidFill>
                <a:latin typeface="Verdana" panose="020B0604030504040204" pitchFamily="34" charset="0"/>
              </a:rPr>
              <a:t>What</a:t>
            </a:r>
            <a:r>
              <a:rPr lang="de-DE" altLang="en-US" sz="11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de-DE" altLang="en-US" sz="1100" err="1">
                <a:solidFill>
                  <a:srgbClr val="000000"/>
                </a:solidFill>
                <a:latin typeface="Verdana" panose="020B0604030504040204" pitchFamily="34" charset="0"/>
              </a:rPr>
              <a:t>makes</a:t>
            </a:r>
            <a:r>
              <a:rPr lang="de-DE" altLang="en-US" sz="11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de-DE" altLang="en-US" sz="1100" err="1">
                <a:solidFill>
                  <a:srgbClr val="000000"/>
                </a:solidFill>
                <a:latin typeface="Verdana" panose="020B0604030504040204" pitchFamily="34" charset="0"/>
              </a:rPr>
              <a:t>people</a:t>
            </a:r>
            <a:r>
              <a:rPr lang="de-DE" altLang="en-US" sz="1100">
                <a:solidFill>
                  <a:srgbClr val="000000"/>
                </a:solidFill>
                <a:latin typeface="Verdana" panose="020B0604030504040204" pitchFamily="34" charset="0"/>
              </a:rPr>
              <a:t> smarter </a:t>
            </a:r>
            <a:r>
              <a:rPr lang="de-DE" altLang="en-US" sz="1100" err="1">
                <a:solidFill>
                  <a:srgbClr val="000000"/>
                </a:solidFill>
                <a:latin typeface="Verdana" panose="020B0604030504040204" pitchFamily="34" charset="0"/>
              </a:rPr>
              <a:t>than</a:t>
            </a:r>
            <a:r>
              <a:rPr lang="de-DE" altLang="en-US" sz="11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de-DE" altLang="en-US" sz="1100" err="1">
                <a:solidFill>
                  <a:srgbClr val="000000"/>
                </a:solidFill>
                <a:latin typeface="Verdana" panose="020B0604030504040204" pitchFamily="34" charset="0"/>
              </a:rPr>
              <a:t>computers</a:t>
            </a:r>
            <a:r>
              <a:rPr lang="de-DE" altLang="en-US" sz="1100">
                <a:solidFill>
                  <a:srgbClr val="000000"/>
                </a:solidFill>
                <a:latin typeface="Verdana" panose="020B0604030504040204" pitchFamily="34" charset="0"/>
              </a:rPr>
              <a:t>? These </a:t>
            </a:r>
            <a:r>
              <a:rPr lang="de-DE" altLang="en-US" sz="1100" err="1">
                <a:solidFill>
                  <a:srgbClr val="000000"/>
                </a:solidFill>
                <a:latin typeface="Verdana" panose="020B0604030504040204" pitchFamily="34" charset="0"/>
              </a:rPr>
              <a:t>volumes</a:t>
            </a:r>
            <a:r>
              <a:rPr lang="de-DE" altLang="en-US" sz="11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de-DE" altLang="en-US" sz="1100" err="1">
                <a:solidFill>
                  <a:srgbClr val="000000"/>
                </a:solidFill>
                <a:latin typeface="Verdana" panose="020B0604030504040204" pitchFamily="34" charset="0"/>
              </a:rPr>
              <a:t>by</a:t>
            </a:r>
            <a:r>
              <a:rPr lang="de-DE" altLang="en-US" sz="1100">
                <a:solidFill>
                  <a:srgbClr val="000000"/>
                </a:solidFill>
                <a:latin typeface="Verdana" panose="020B0604030504040204" pitchFamily="34" charset="0"/>
              </a:rPr>
              <a:t> a </a:t>
            </a:r>
            <a:r>
              <a:rPr lang="de-DE" altLang="en-US" sz="1100" err="1">
                <a:solidFill>
                  <a:srgbClr val="000000"/>
                </a:solidFill>
                <a:latin typeface="Verdana" panose="020B0604030504040204" pitchFamily="34" charset="0"/>
              </a:rPr>
              <a:t>pioneering</a:t>
            </a:r>
            <a:r>
              <a:rPr lang="de-DE" altLang="en-US" sz="11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de-DE" altLang="en-US" sz="1100" err="1">
                <a:solidFill>
                  <a:srgbClr val="000000"/>
                </a:solidFill>
                <a:latin typeface="Verdana" panose="020B0604030504040204" pitchFamily="34" charset="0"/>
              </a:rPr>
              <a:t>neurocomputing</a:t>
            </a:r>
            <a:r>
              <a:rPr lang="de-DE" altLang="en-US" sz="1100">
                <a:solidFill>
                  <a:srgbClr val="000000"/>
                </a:solidFill>
                <a:latin typeface="Verdana" panose="020B0604030504040204" pitchFamily="34" charset="0"/>
              </a:rPr>
              <a:t>.....</a:t>
            </a:r>
          </a:p>
        </p:txBody>
      </p:sp>
    </p:spTree>
    <p:extLst>
      <p:ext uri="{BB962C8B-B14F-4D97-AF65-F5344CB8AC3E}">
        <p14:creationId xmlns:p14="http://schemas.microsoft.com/office/powerpoint/2010/main" val="3567402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0F61-6B3E-6D49-A6C2-F7EEEB02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CB973-C524-6E4D-8CE2-5E22FD0F5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Feed-forward networks with hidden nonlinear units are universal approximators; they can approximate every bounded continuous function with an arbitrarily small error</a:t>
            </a:r>
          </a:p>
          <a:p>
            <a:r>
              <a:rPr lang="en-US"/>
              <a:t>Each Boolean function can be represented by a network with a single hidden layer </a:t>
            </a:r>
          </a:p>
          <a:p>
            <a:pPr lvl="1"/>
            <a:r>
              <a:rPr lang="en-US"/>
              <a:t>However, the representation may require an exponential number of hidden units. </a:t>
            </a:r>
          </a:p>
          <a:p>
            <a:r>
              <a:rPr lang="en-US"/>
              <a:t>The hidden units should be nonlinear because multiple layers of linear units can only produce linear functions.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DA193-0649-A440-97EC-505FFAAC8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g04_00100">
            <a:extLst>
              <a:ext uri="{FF2B5EF4-FFF2-40B4-BE49-F238E27FC236}">
                <a16:creationId xmlns:a16="http://schemas.microsoft.com/office/drawing/2014/main" id="{19335664-2548-614E-8CD7-B20409A867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39" y="2054626"/>
            <a:ext cx="8269296" cy="394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532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36778-8B54-0246-8204-4FBD42D39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g04_01400">
            <a:extLst>
              <a:ext uri="{FF2B5EF4-FFF2-40B4-BE49-F238E27FC236}">
                <a16:creationId xmlns:a16="http://schemas.microsoft.com/office/drawing/2014/main" id="{52418E7B-9EDE-0444-8409-98B481C118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99" y="1794802"/>
            <a:ext cx="53062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251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09AD9631-7B06-CD4A-9842-003881428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Back-propagation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05DBE1F7-2DAF-724C-906B-9527CA1CC6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algorithm gives a prescription for changing the weights </a:t>
            </a:r>
            <a:r>
              <a:rPr lang="en-US" altLang="en-US" i="1" err="1"/>
              <a:t>w</a:t>
            </a:r>
            <a:r>
              <a:rPr lang="en-US" altLang="en-US" i="1" baseline="-25000" err="1"/>
              <a:t>ij</a:t>
            </a:r>
            <a:r>
              <a:rPr lang="en-US" altLang="en-US"/>
              <a:t> in any feed-forward network to learn a training set of input output pairs {</a:t>
            </a:r>
            <a:r>
              <a:rPr lang="en-US" altLang="en-US" b="1" i="1" err="1"/>
              <a:t>x</a:t>
            </a:r>
            <a:r>
              <a:rPr lang="en-US" altLang="en-US" b="1" i="1" baseline="-25000" err="1"/>
              <a:t>k</a:t>
            </a:r>
            <a:r>
              <a:rPr lang="en-US" altLang="en-US" i="1" err="1"/>
              <a:t>,</a:t>
            </a:r>
            <a:r>
              <a:rPr lang="en-US" altLang="en-US" b="1" i="1" err="1"/>
              <a:t>y</a:t>
            </a:r>
            <a:r>
              <a:rPr lang="en-US" altLang="en-US" b="1" i="1" baseline="-25000" err="1"/>
              <a:t>k</a:t>
            </a:r>
            <a:r>
              <a:rPr lang="en-US" altLang="en-US"/>
              <a:t>}</a:t>
            </a:r>
          </a:p>
          <a:p>
            <a:pPr eaLnBrk="1" hangingPunct="1"/>
            <a:r>
              <a:rPr lang="en-US" altLang="en-US"/>
              <a:t>We consider a simple two-layer network</a:t>
            </a:r>
          </a:p>
          <a:p>
            <a:pPr eaLnBrk="1" hangingPunct="1"/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1038C7-01E6-884F-B256-E04526261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526" y="3657599"/>
            <a:ext cx="4826947" cy="299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85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444C7-E47E-3949-9313-DC340E9F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470D3-BDA8-DB43-8229-42FF5B3A4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98" y="2367756"/>
            <a:ext cx="10515600" cy="4351338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input pattern is represented by the five-dimensional vector </a:t>
            </a:r>
            <a:r>
              <a:rPr lang="en-US" b="1" i="1"/>
              <a:t>x</a:t>
            </a:r>
            <a:endParaRPr lang="en-US"/>
          </a:p>
          <a:p>
            <a:r>
              <a:rPr lang="en-US"/>
              <a:t>nonlinear hidden units compute the output V</a:t>
            </a:r>
            <a:r>
              <a:rPr lang="en-US" baseline="-25000"/>
              <a:t>1</a:t>
            </a:r>
            <a:r>
              <a:rPr lang="en-US"/>
              <a:t>, V</a:t>
            </a:r>
            <a:r>
              <a:rPr lang="en-US" baseline="-25000"/>
              <a:t>2</a:t>
            </a:r>
            <a:r>
              <a:rPr lang="en-US"/>
              <a:t>, V</a:t>
            </a:r>
            <a:r>
              <a:rPr lang="en-US" baseline="-25000"/>
              <a:t>3</a:t>
            </a:r>
          </a:p>
          <a:p>
            <a:r>
              <a:rPr lang="en-US"/>
              <a:t> Two output units compute the output o</a:t>
            </a:r>
            <a:r>
              <a:rPr lang="en-US" baseline="-25000"/>
              <a:t>1</a:t>
            </a:r>
            <a:r>
              <a:rPr lang="en-US"/>
              <a:t> and o</a:t>
            </a:r>
            <a:r>
              <a:rPr lang="en-US" baseline="-25000"/>
              <a:t>2</a:t>
            </a:r>
            <a:r>
              <a:rPr lang="en-US"/>
              <a:t>. </a:t>
            </a:r>
          </a:p>
          <a:p>
            <a:pPr lvl="1"/>
            <a:r>
              <a:rPr lang="en-US"/>
              <a:t>The units V</a:t>
            </a:r>
            <a:r>
              <a:rPr lang="en-US" baseline="-25000"/>
              <a:t>1</a:t>
            </a:r>
            <a:r>
              <a:rPr lang="en-US"/>
              <a:t>, V</a:t>
            </a:r>
            <a:r>
              <a:rPr lang="en-US" baseline="-25000"/>
              <a:t>2</a:t>
            </a:r>
            <a:r>
              <a:rPr lang="en-US"/>
              <a:t>, V</a:t>
            </a:r>
            <a:r>
              <a:rPr lang="en-US" baseline="-25000"/>
              <a:t>3</a:t>
            </a:r>
            <a:r>
              <a:rPr lang="en-US"/>
              <a:t> are referred to as hidden units because we cannot see their outputs and cannot directly perform error correction 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DD3406-1392-6445-B24F-13D4BB4BD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828" y="195209"/>
            <a:ext cx="67437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7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36770-ADAD-2B4F-B336-657DF83A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28B77-708B-7648-B3FF-A2FA7872B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output layer of a feed-forward network can be trained by the perceptron rule (stochastic gradient descent) since it is a Perceptron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2D1DB-4391-1E4B-9C46-7FB24EF40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999" y="2836381"/>
            <a:ext cx="76581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34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D7AB-7116-AB40-B1B1-694C84F6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E3F6-9FC4-CF46-93C7-69CF82C7B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2D4C6-2E60-414F-8B6E-0307E32A0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68" y="934948"/>
            <a:ext cx="8188529" cy="542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4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FB382-10E2-7548-8B1F-40BEAA1F6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792EF-2F11-E042-8B3C-A3C6BC315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dot product is a linear representation represented by the value </a:t>
            </a:r>
            <a:r>
              <a:rPr lang="en-US" i="1"/>
              <a:t>net</a:t>
            </a:r>
            <a:r>
              <a:rPr lang="en-US"/>
              <a:t> 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 i="1"/>
              <a:t>Non linearity </a:t>
            </a:r>
            <a:r>
              <a:rPr lang="en-US"/>
              <a:t>can be achieved be a non liner activation (transfer)  function </a:t>
            </a:r>
            <a:r>
              <a:rPr lang="el-GR" i="1"/>
              <a:t>φ() </a:t>
            </a:r>
            <a:r>
              <a:rPr lang="en-US"/>
              <a:t>with 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882B89-531F-4648-9894-783789A16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506" y="2209519"/>
            <a:ext cx="6188253" cy="1642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E94C37-FEE5-2D4F-8798-0643D324C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0" y="4653240"/>
            <a:ext cx="72644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48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2D0EF-FF2E-974D-9AAB-6B986163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F613B-6371-8841-911A-AC4014172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8F931A-C2CA-C84C-BE39-53CFF6142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4108664"/>
            <a:ext cx="10185400" cy="2565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F5BA75-83EB-5640-A323-4C1A29B01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050" y="34934"/>
            <a:ext cx="67437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65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627E7-1D26-E148-88BE-C31F87AEB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B2C14-3E49-464B-8423-292FF9C1D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31B79-EB05-4948-81EA-573D2369A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53122"/>
            <a:ext cx="101092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72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6D111-3217-D543-9693-0DB199171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92EE2-D161-554A-9614-DE8406935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F6703-7216-0D4F-A29C-B47DBA999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39" y="1840545"/>
            <a:ext cx="8979224" cy="397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59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F189F5-9B32-554F-A413-A1F2AD273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14" y="365125"/>
            <a:ext cx="8636000" cy="2374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ADB494-3E06-C744-9869-C2665A0ED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A374A5-9D15-3A44-A0F8-4E234C68F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14" y="3035300"/>
            <a:ext cx="8636000" cy="3822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C756C8-F218-D340-8CE8-E61CC4E5B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69" y="5751800"/>
            <a:ext cx="2663073" cy="11062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FA64FF-E17E-6A43-8652-E765680CD6D0}"/>
              </a:ext>
            </a:extLst>
          </p:cNvPr>
          <p:cNvCxnSpPr/>
          <p:nvPr/>
        </p:nvCxnSpPr>
        <p:spPr>
          <a:xfrm>
            <a:off x="3513762" y="6304900"/>
            <a:ext cx="14692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A4191B-E41B-A74C-86C9-B05EFF14E445}"/>
              </a:ext>
            </a:extLst>
          </p:cNvPr>
          <p:cNvCxnSpPr/>
          <p:nvPr/>
        </p:nvCxnSpPr>
        <p:spPr>
          <a:xfrm>
            <a:off x="4248364" y="2740025"/>
            <a:ext cx="0" cy="1749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359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7CF71-ED5B-984D-94CE-CBC9896B0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433238-7DAB-4A4F-BABA-44E215695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630" y="3932317"/>
            <a:ext cx="4127500" cy="1130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1F248E-3059-5A48-9F18-A2B325D16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480" y="5271926"/>
            <a:ext cx="8623300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863D64-EBB8-C947-9EA5-9236D60B0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136" y="1493917"/>
            <a:ext cx="5892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19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16412-0577-F24F-9486-E5282B3FD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0427B-8CD3-774F-923D-4B2BECCBE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EB427F-C796-F14B-A773-9ECE6E725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8059"/>
            <a:ext cx="104648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E4A4-9374-4141-B777-39FC0546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EB338-80FA-374F-AE51-25A6F5BCB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F9C0DB-BB60-944E-AE57-E4BDD933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673100"/>
            <a:ext cx="10464800" cy="551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3F20C1-3EBE-FD41-9D68-E74064CEE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851" y="1617663"/>
            <a:ext cx="3784600" cy="762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306A9E-18BC-D349-BA83-90EA43728807}"/>
              </a:ext>
            </a:extLst>
          </p:cNvPr>
          <p:cNvCxnSpPr/>
          <p:nvPr/>
        </p:nvCxnSpPr>
        <p:spPr>
          <a:xfrm>
            <a:off x="5568593" y="1325366"/>
            <a:ext cx="2907587" cy="500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0C1214-8C5F-E549-B6E6-1251AE637693}"/>
              </a:ext>
            </a:extLst>
          </p:cNvPr>
          <p:cNvCxnSpPr/>
          <p:nvPr/>
        </p:nvCxnSpPr>
        <p:spPr>
          <a:xfrm flipH="1">
            <a:off x="6096000" y="2280863"/>
            <a:ext cx="2441825" cy="406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0FF688-7421-C646-9154-31F1B71BEB78}"/>
              </a:ext>
            </a:extLst>
          </p:cNvPr>
          <p:cNvCxnSpPr/>
          <p:nvPr/>
        </p:nvCxnSpPr>
        <p:spPr>
          <a:xfrm>
            <a:off x="6657654" y="3071973"/>
            <a:ext cx="0" cy="585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4E2B5A-C8C2-D540-A5DA-48DC5428D9E8}"/>
              </a:ext>
            </a:extLst>
          </p:cNvPr>
          <p:cNvCxnSpPr/>
          <p:nvPr/>
        </p:nvCxnSpPr>
        <p:spPr>
          <a:xfrm flipH="1">
            <a:off x="7767263" y="3071973"/>
            <a:ext cx="1037690" cy="2291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090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DD5EC4FF-2C89-0E44-A5FB-4DE413D76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0E13D4E1-5DD2-744C-8BB8-65B91A145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In general, with an arbitrary number of layers, the back-propagation update rule has always the form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Where output and input refers to the connection concerned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V stands for the appropriate input (hidden unit or real input, </a:t>
            </a:r>
            <a:r>
              <a:rPr lang="en-US" altLang="en-US" b="1" i="1" err="1"/>
              <a:t>x</a:t>
            </a:r>
            <a:r>
              <a:rPr lang="en-US" altLang="en-US" i="1" baseline="-25000" err="1"/>
              <a:t>d</a:t>
            </a:r>
            <a:r>
              <a:rPr lang="en-US" altLang="en-US" b="1" i="1"/>
              <a:t> </a:t>
            </a:r>
            <a:r>
              <a:rPr lang="en-US" altLang="en-US"/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ym typeface="Symbol" pitchFamily="2" charset="2"/>
              </a:rPr>
              <a:t></a:t>
            </a:r>
            <a:r>
              <a:rPr lang="en-US" altLang="en-US"/>
              <a:t> depends on the layer concerned</a:t>
            </a:r>
          </a:p>
        </p:txBody>
      </p:sp>
      <p:graphicFrame>
        <p:nvGraphicFramePr>
          <p:cNvPr id="57347" name="Object 4">
            <a:extLst>
              <a:ext uri="{FF2B5EF4-FFF2-40B4-BE49-F238E27FC236}">
                <a16:creationId xmlns:a16="http://schemas.microsoft.com/office/drawing/2014/main" id="{785927EB-D55C-CA42-8E20-AE200BC48B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971801"/>
          <a:ext cx="30480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0" name="Equation" r:id="rId4" imgW="1384300" imgH="431800" progId="Equation.3">
                  <p:embed/>
                </p:oleObj>
              </mc:Choice>
              <mc:Fallback>
                <p:oleObj name="Equation" r:id="rId4" imgW="1384300" imgH="431800" progId="Equation.3">
                  <p:embed/>
                  <p:pic>
                    <p:nvPicPr>
                      <p:cNvPr id="57347" name="Object 4">
                        <a:extLst>
                          <a:ext uri="{FF2B5EF4-FFF2-40B4-BE49-F238E27FC236}">
                            <a16:creationId xmlns:a16="http://schemas.microsoft.com/office/drawing/2014/main" id="{785927EB-D55C-CA42-8E20-AE200BC48B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71801"/>
                        <a:ext cx="30480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93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BE74-2241-8648-ADD0-22E13F87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734C1-C99D-AF49-BFFE-0C8077E1F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approach can be extended to any numbers of layers</a:t>
            </a:r>
          </a:p>
          <a:p>
            <a:r>
              <a:rPr lang="en-US"/>
              <a:t>The coefficient are usual forward, but the errors represented by </a:t>
            </a:r>
            <a:r>
              <a:rPr lang="el-GR" i="1"/>
              <a:t>δ</a:t>
            </a:r>
            <a:r>
              <a:rPr lang="el-GR"/>
              <a:t> </a:t>
            </a:r>
            <a:r>
              <a:rPr lang="en-US"/>
              <a:t>are propagated backward</a:t>
            </a:r>
          </a:p>
          <a:p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8B44617-FACB-3942-B569-F80BC204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41" y="2921767"/>
            <a:ext cx="3058076" cy="380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977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CC795-5669-0D43-8D5A-ECE8BE171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Networks with Hidden Linear Layers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0914D-828C-784C-9FAE-914898207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9DE7D3-C41D-594B-93E5-802A7CFDB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60" y="1135884"/>
            <a:ext cx="8075695" cy="554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23BC8-AAD8-0844-9002-046FB3E8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err="1"/>
              <a:t>Sgn</a:t>
            </a:r>
            <a:endParaRPr 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0A55D-1F1F-1D4F-AB4D-B92C1363E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Examples of nonlinear transfer functions are the </a:t>
            </a:r>
            <a:r>
              <a:rPr lang="en-US" i="1" err="1"/>
              <a:t>sgn</a:t>
            </a:r>
            <a:r>
              <a:rPr lang="en-US" i="1"/>
              <a:t> </a:t>
            </a:r>
            <a:r>
              <a:rPr lang="en-US"/>
              <a:t>function 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4AC0F-8511-B64A-9AAD-170930AE8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50" y="3810000"/>
            <a:ext cx="51943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310CD9-536A-C549-AE82-B08CA28BA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472" y="2323922"/>
            <a:ext cx="6554270" cy="148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936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DD81F-1CA8-4543-80E5-E06B2350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A5D0FC-51FB-AE4D-8798-F3ABFC744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61810"/>
            <a:ext cx="10515600" cy="27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70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C04A23FF-0FE3-FB49-8624-F1566A948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BC4CCD87-F2F8-E049-9521-FA5E86701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3639" y="1916113"/>
            <a:ext cx="8110537" cy="4191000"/>
          </a:xfrm>
        </p:spPr>
        <p:txBody>
          <a:bodyPr/>
          <a:lstStyle/>
          <a:p>
            <a:pPr eaLnBrk="1" hangingPunct="1"/>
            <a:r>
              <a:rPr lang="en-US" altLang="en-US"/>
              <a:t>We have to use a nonlinear differentiable activation function in </a:t>
            </a:r>
            <a:r>
              <a:rPr lang="en-US" altLang="en-US" b="1"/>
              <a:t>hidden units</a:t>
            </a:r>
          </a:p>
          <a:p>
            <a:pPr lvl="1" eaLnBrk="1" hangingPunct="1"/>
            <a:r>
              <a:rPr lang="en-US" altLang="en-US"/>
              <a:t>Examples:</a:t>
            </a:r>
          </a:p>
          <a:p>
            <a:pPr eaLnBrk="1" hangingPunct="1"/>
            <a:endParaRPr lang="en-US" altLang="en-US"/>
          </a:p>
        </p:txBody>
      </p:sp>
      <p:pic>
        <p:nvPicPr>
          <p:cNvPr id="63491" name="Picture 4">
            <a:extLst>
              <a:ext uri="{FF2B5EF4-FFF2-40B4-BE49-F238E27FC236}">
                <a16:creationId xmlns:a16="http://schemas.microsoft.com/office/drawing/2014/main" id="{A82DB556-3B70-3246-A447-EC831564D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95600"/>
            <a:ext cx="3048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2" name="Object 5">
            <a:extLst>
              <a:ext uri="{FF2B5EF4-FFF2-40B4-BE49-F238E27FC236}">
                <a16:creationId xmlns:a16="http://schemas.microsoft.com/office/drawing/2014/main" id="{0051424B-90C6-6740-8F92-1F2710B19D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3429000"/>
          <a:ext cx="302895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6" name="Equation" r:id="rId5" imgW="1460500" imgH="368300" progId="Equation.3">
                  <p:embed/>
                </p:oleObj>
              </mc:Choice>
              <mc:Fallback>
                <p:oleObj name="Equation" r:id="rId5" imgW="1460500" imgH="368300" progId="Equation.3">
                  <p:embed/>
                  <p:pic>
                    <p:nvPicPr>
                      <p:cNvPr id="63492" name="Object 5">
                        <a:extLst>
                          <a:ext uri="{FF2B5EF4-FFF2-40B4-BE49-F238E27FC236}">
                            <a16:creationId xmlns:a16="http://schemas.microsoft.com/office/drawing/2014/main" id="{0051424B-90C6-6740-8F92-1F2710B19D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429000"/>
                        <a:ext cx="3028950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6">
            <a:extLst>
              <a:ext uri="{FF2B5EF4-FFF2-40B4-BE49-F238E27FC236}">
                <a16:creationId xmlns:a16="http://schemas.microsoft.com/office/drawing/2014/main" id="{19431899-3DFA-734F-847F-292A1CAD7C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1" y="4419601"/>
          <a:ext cx="43719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7" name="Equation" r:id="rId7" imgW="2108200" imgH="203200" progId="Equation.3">
                  <p:embed/>
                </p:oleObj>
              </mc:Choice>
              <mc:Fallback>
                <p:oleObj name="Equation" r:id="rId7" imgW="2108200" imgH="203200" progId="Equation.3">
                  <p:embed/>
                  <p:pic>
                    <p:nvPicPr>
                      <p:cNvPr id="63493" name="Object 6">
                        <a:extLst>
                          <a:ext uri="{FF2B5EF4-FFF2-40B4-BE49-F238E27FC236}">
                            <a16:creationId xmlns:a16="http://schemas.microsoft.com/office/drawing/2014/main" id="{19431899-3DFA-734F-847F-292A1CAD7C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4419601"/>
                        <a:ext cx="43719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Object 7">
            <a:extLst>
              <a:ext uri="{FF2B5EF4-FFF2-40B4-BE49-F238E27FC236}">
                <a16:creationId xmlns:a16="http://schemas.microsoft.com/office/drawing/2014/main" id="{BD1E0FF8-573D-D54F-8D3A-A6722E6175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5486400"/>
          <a:ext cx="32004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8" name="Equation" r:id="rId9" imgW="9334500" imgH="3022600" progId="Equation.3">
                  <p:embed/>
                </p:oleObj>
              </mc:Choice>
              <mc:Fallback>
                <p:oleObj name="Equation" r:id="rId9" imgW="9334500" imgH="3022600" progId="Equation.3">
                  <p:embed/>
                  <p:pic>
                    <p:nvPicPr>
                      <p:cNvPr id="63494" name="Object 7">
                        <a:extLst>
                          <a:ext uri="{FF2B5EF4-FFF2-40B4-BE49-F238E27FC236}">
                            <a16:creationId xmlns:a16="http://schemas.microsoft.com/office/drawing/2014/main" id="{BD1E0FF8-573D-D54F-8D3A-A6722E6175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486400"/>
                        <a:ext cx="3200400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96441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E5689-2B63-DD42-BCB3-C0178C0D4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kind of Units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2B315-D21D-404D-ADAD-5B9972868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Output Units </a:t>
            </a:r>
          </a:p>
          <a:p>
            <a:pPr lvl="1"/>
            <a:r>
              <a:rPr lang="en-US" dirty="0"/>
              <a:t>Require Bias </a:t>
            </a:r>
          </a:p>
          <a:p>
            <a:pPr lvl="1"/>
            <a:r>
              <a:rPr lang="en-US" dirty="0"/>
              <a:t>Preform </a:t>
            </a:r>
            <a:r>
              <a:rPr lang="en-US" b="1" dirty="0"/>
              <a:t>Linear Separable Problems</a:t>
            </a:r>
            <a:r>
              <a:rPr lang="en-US" dirty="0"/>
              <a:t>, means the input to them had to be somehow </a:t>
            </a:r>
            <a:r>
              <a:rPr lang="en-US" dirty="0" err="1"/>
              <a:t>linearised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Does not require non linear activation function, </a:t>
            </a:r>
          </a:p>
          <a:p>
            <a:pPr lvl="1"/>
            <a:r>
              <a:rPr lang="en-US" dirty="0"/>
              <a:t>We </a:t>
            </a:r>
            <a:r>
              <a:rPr lang="en-US" b="1" dirty="0"/>
              <a:t>should</a:t>
            </a:r>
            <a:r>
              <a:rPr lang="en-US" dirty="0"/>
              <a:t> use sigmoid function or </a:t>
            </a:r>
            <a:r>
              <a:rPr lang="en-US" dirty="0" err="1"/>
              <a:t>softmax</a:t>
            </a:r>
            <a:r>
              <a:rPr lang="en-US" dirty="0"/>
              <a:t> to represent probabilities and to get </a:t>
            </a:r>
            <a:r>
              <a:rPr lang="en-US" b="1" dirty="0"/>
              <a:t>better</a:t>
            </a:r>
            <a:r>
              <a:rPr lang="en-US" dirty="0"/>
              <a:t> decision boundary.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Hidden Units </a:t>
            </a:r>
          </a:p>
          <a:p>
            <a:pPr lvl="1"/>
            <a:r>
              <a:rPr lang="en-US" dirty="0"/>
              <a:t>Nonlinear activation function </a:t>
            </a:r>
          </a:p>
          <a:p>
            <a:pPr lvl="1"/>
            <a:r>
              <a:rPr lang="en-US" dirty="0"/>
              <a:t>Feature Extraction</a:t>
            </a:r>
            <a:br>
              <a:rPr lang="en-US" dirty="0"/>
            </a:br>
            <a:r>
              <a:rPr lang="en-US" dirty="0"/>
              <a:t>Does it require Bias? It is commonly used </a:t>
            </a:r>
          </a:p>
          <a:p>
            <a:pPr lvl="1"/>
            <a:r>
              <a:rPr lang="en-US" dirty="0"/>
              <a:t>Universal Approximation Theorem uses hidden units with bias.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36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1B3E0040-D15C-DA49-B431-5B0EE86B3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Output Units are linear (Perceptron)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08D25727-B967-D245-AE43-81E3FECA0F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hidden layer applies a nonlinear transformation from the input space to  the hidden space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 the hidden space a linear discrimination can be performed</a:t>
            </a:r>
          </a:p>
        </p:txBody>
      </p:sp>
      <p:sp>
        <p:nvSpPr>
          <p:cNvPr id="36867" name="Freeform 4">
            <a:extLst>
              <a:ext uri="{FF2B5EF4-FFF2-40B4-BE49-F238E27FC236}">
                <a16:creationId xmlns:a16="http://schemas.microsoft.com/office/drawing/2014/main" id="{134F27B7-3D33-F44F-A757-6BF0D2943F9A}"/>
              </a:ext>
            </a:extLst>
          </p:cNvPr>
          <p:cNvSpPr>
            <a:spLocks/>
          </p:cNvSpPr>
          <p:nvPr/>
        </p:nvSpPr>
        <p:spPr bwMode="auto">
          <a:xfrm>
            <a:off x="3124200" y="4724400"/>
            <a:ext cx="1600200" cy="1524000"/>
          </a:xfrm>
          <a:custGeom>
            <a:avLst/>
            <a:gdLst>
              <a:gd name="T0" fmla="*/ 0 w 1008"/>
              <a:gd name="T1" fmla="*/ 0 h 960"/>
              <a:gd name="T2" fmla="*/ 2147483646 w 1008"/>
              <a:gd name="T3" fmla="*/ 2147483646 h 960"/>
              <a:gd name="T4" fmla="*/ 2147483646 w 1008"/>
              <a:gd name="T5" fmla="*/ 2147483646 h 960"/>
              <a:gd name="T6" fmla="*/ 2147483646 w 1008"/>
              <a:gd name="T7" fmla="*/ 2147483646 h 960"/>
              <a:gd name="T8" fmla="*/ 2147483646 w 1008"/>
              <a:gd name="T9" fmla="*/ 2147483646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960"/>
              <a:gd name="T17" fmla="*/ 1008 w 1008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960">
                <a:moveTo>
                  <a:pt x="0" y="0"/>
                </a:moveTo>
                <a:cubicBezTo>
                  <a:pt x="16" y="164"/>
                  <a:pt x="32" y="328"/>
                  <a:pt x="96" y="432"/>
                </a:cubicBezTo>
                <a:cubicBezTo>
                  <a:pt x="160" y="536"/>
                  <a:pt x="272" y="584"/>
                  <a:pt x="384" y="624"/>
                </a:cubicBezTo>
                <a:cubicBezTo>
                  <a:pt x="496" y="664"/>
                  <a:pt x="664" y="616"/>
                  <a:pt x="768" y="672"/>
                </a:cubicBezTo>
                <a:cubicBezTo>
                  <a:pt x="872" y="728"/>
                  <a:pt x="940" y="844"/>
                  <a:pt x="1008" y="960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68" name="Line 5">
            <a:extLst>
              <a:ext uri="{FF2B5EF4-FFF2-40B4-BE49-F238E27FC236}">
                <a16:creationId xmlns:a16="http://schemas.microsoft.com/office/drawing/2014/main" id="{6217E031-D477-9F41-8D55-C939D25136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4572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69" name="Line 6">
            <a:extLst>
              <a:ext uri="{FF2B5EF4-FFF2-40B4-BE49-F238E27FC236}">
                <a16:creationId xmlns:a16="http://schemas.microsoft.com/office/drawing/2014/main" id="{09B431EB-CD35-064E-A0A0-582E1B241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6629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0" name="Oval 7">
            <a:extLst>
              <a:ext uri="{FF2B5EF4-FFF2-40B4-BE49-F238E27FC236}">
                <a16:creationId xmlns:a16="http://schemas.microsoft.com/office/drawing/2014/main" id="{524AD5A0-4220-3242-8876-DC3AC3D1E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724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6871" name="Rectangle 8">
            <a:extLst>
              <a:ext uri="{FF2B5EF4-FFF2-40B4-BE49-F238E27FC236}">
                <a16:creationId xmlns:a16="http://schemas.microsoft.com/office/drawing/2014/main" id="{A6352AE7-FA27-0F42-81E6-50C38D8AC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054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6872" name="Oval 9">
            <a:extLst>
              <a:ext uri="{FF2B5EF4-FFF2-40B4-BE49-F238E27FC236}">
                <a16:creationId xmlns:a16="http://schemas.microsoft.com/office/drawing/2014/main" id="{9ADA9D32-65F2-A843-9AF0-CE05E7E20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953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6873" name="Oval 10">
            <a:extLst>
              <a:ext uri="{FF2B5EF4-FFF2-40B4-BE49-F238E27FC236}">
                <a16:creationId xmlns:a16="http://schemas.microsoft.com/office/drawing/2014/main" id="{020E9295-6795-7C4F-9306-404DE928E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257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6874" name="Oval 11">
            <a:extLst>
              <a:ext uri="{FF2B5EF4-FFF2-40B4-BE49-F238E27FC236}">
                <a16:creationId xmlns:a16="http://schemas.microsoft.com/office/drawing/2014/main" id="{AAF00279-1BE5-4548-877A-F9F3F07CD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876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6875" name="Oval 12">
            <a:extLst>
              <a:ext uri="{FF2B5EF4-FFF2-40B4-BE49-F238E27FC236}">
                <a16:creationId xmlns:a16="http://schemas.microsoft.com/office/drawing/2014/main" id="{B3A7A821-FB0E-9444-A4AD-12C750F7E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257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6876" name="Rectangle 13">
            <a:extLst>
              <a:ext uri="{FF2B5EF4-FFF2-40B4-BE49-F238E27FC236}">
                <a16:creationId xmlns:a16="http://schemas.microsoft.com/office/drawing/2014/main" id="{FFECD0A4-E938-EF4D-8639-2F0E82449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4102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6877" name="Rectangle 14">
            <a:extLst>
              <a:ext uri="{FF2B5EF4-FFF2-40B4-BE49-F238E27FC236}">
                <a16:creationId xmlns:a16="http://schemas.microsoft.com/office/drawing/2014/main" id="{A27D1733-4C1C-0344-AA31-370EE774F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6388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6878" name="Rectangle 15">
            <a:extLst>
              <a:ext uri="{FF2B5EF4-FFF2-40B4-BE49-F238E27FC236}">
                <a16:creationId xmlns:a16="http://schemas.microsoft.com/office/drawing/2014/main" id="{F5EDE2CB-4F63-9F48-AC96-406C32D24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8674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6879" name="Rectangle 16">
            <a:extLst>
              <a:ext uri="{FF2B5EF4-FFF2-40B4-BE49-F238E27FC236}">
                <a16:creationId xmlns:a16="http://schemas.microsoft.com/office/drawing/2014/main" id="{921382C3-55F8-5A47-81BC-ED89D35CF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8674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6880" name="Rectangle 17">
            <a:extLst>
              <a:ext uri="{FF2B5EF4-FFF2-40B4-BE49-F238E27FC236}">
                <a16:creationId xmlns:a16="http://schemas.microsoft.com/office/drawing/2014/main" id="{19D8784E-F695-E244-AAA0-D6A0FD260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9436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6881" name="Rectangle 18">
            <a:extLst>
              <a:ext uri="{FF2B5EF4-FFF2-40B4-BE49-F238E27FC236}">
                <a16:creationId xmlns:a16="http://schemas.microsoft.com/office/drawing/2014/main" id="{C032321A-51A6-584D-8725-B554BD952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61722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6882" name="Rectangle 19">
            <a:extLst>
              <a:ext uri="{FF2B5EF4-FFF2-40B4-BE49-F238E27FC236}">
                <a16:creationId xmlns:a16="http://schemas.microsoft.com/office/drawing/2014/main" id="{8BDEB50E-B4C6-2C41-91C6-8DCE7B755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324600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6883" name="Oval 20">
            <a:extLst>
              <a:ext uri="{FF2B5EF4-FFF2-40B4-BE49-F238E27FC236}">
                <a16:creationId xmlns:a16="http://schemas.microsoft.com/office/drawing/2014/main" id="{B996F596-9178-374D-898F-07AF20EA3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181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6884" name="Oval 21">
            <a:extLst>
              <a:ext uri="{FF2B5EF4-FFF2-40B4-BE49-F238E27FC236}">
                <a16:creationId xmlns:a16="http://schemas.microsoft.com/office/drawing/2014/main" id="{CE10C2FD-6782-8942-8951-EF7EFF5B3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486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6885" name="Oval 22">
            <a:extLst>
              <a:ext uri="{FF2B5EF4-FFF2-40B4-BE49-F238E27FC236}">
                <a16:creationId xmlns:a16="http://schemas.microsoft.com/office/drawing/2014/main" id="{DD9D2141-982C-844A-A071-60636702F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63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6886" name="Oval 23">
            <a:extLst>
              <a:ext uri="{FF2B5EF4-FFF2-40B4-BE49-F238E27FC236}">
                <a16:creationId xmlns:a16="http://schemas.microsoft.com/office/drawing/2014/main" id="{F6B0CDBF-9951-D747-B213-F2181598A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79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6887" name="Oval 24">
            <a:extLst>
              <a:ext uri="{FF2B5EF4-FFF2-40B4-BE49-F238E27FC236}">
                <a16:creationId xmlns:a16="http://schemas.microsoft.com/office/drawing/2014/main" id="{38C47908-8823-B641-AF09-581F1807B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6888" name="Line 25">
            <a:extLst>
              <a:ext uri="{FF2B5EF4-FFF2-40B4-BE49-F238E27FC236}">
                <a16:creationId xmlns:a16="http://schemas.microsoft.com/office/drawing/2014/main" id="{93C10E9E-9108-2C4B-BCC7-596F675919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4572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9" name="Line 26">
            <a:extLst>
              <a:ext uri="{FF2B5EF4-FFF2-40B4-BE49-F238E27FC236}">
                <a16:creationId xmlns:a16="http://schemas.microsoft.com/office/drawing/2014/main" id="{C2E13421-9DE8-3A46-842F-1547645F7E5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6629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90" name="Line 27">
            <a:extLst>
              <a:ext uri="{FF2B5EF4-FFF2-40B4-BE49-F238E27FC236}">
                <a16:creationId xmlns:a16="http://schemas.microsoft.com/office/drawing/2014/main" id="{D5EFD25D-FFAA-6345-83EC-4704B337E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4724400"/>
            <a:ext cx="1447800" cy="1828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6891" name="Group 28">
            <a:extLst>
              <a:ext uri="{FF2B5EF4-FFF2-40B4-BE49-F238E27FC236}">
                <a16:creationId xmlns:a16="http://schemas.microsoft.com/office/drawing/2014/main" id="{A18DA432-091E-E541-B847-71A1D1BF00CE}"/>
              </a:ext>
            </a:extLst>
          </p:cNvPr>
          <p:cNvGrpSpPr>
            <a:grpSpLocks/>
          </p:cNvGrpSpPr>
          <p:nvPr/>
        </p:nvGrpSpPr>
        <p:grpSpPr bwMode="auto">
          <a:xfrm>
            <a:off x="7459664" y="4800600"/>
            <a:ext cx="542925" cy="336550"/>
            <a:chOff x="2996" y="2496"/>
            <a:chExt cx="342" cy="212"/>
          </a:xfrm>
        </p:grpSpPr>
        <p:sp>
          <p:nvSpPr>
            <p:cNvPr id="36938" name="Rectangle 29">
              <a:extLst>
                <a:ext uri="{FF2B5EF4-FFF2-40B4-BE49-F238E27FC236}">
                  <a16:creationId xmlns:a16="http://schemas.microsoft.com/office/drawing/2014/main" id="{D2708331-6DA2-F04B-86B1-E32DABE1C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6939" name="Text Box 30">
              <a:extLst>
                <a:ext uri="{FF2B5EF4-FFF2-40B4-BE49-F238E27FC236}">
                  <a16:creationId xmlns:a16="http://schemas.microsoft.com/office/drawing/2014/main" id="{1F7F945A-368B-6543-8B3A-67FC40AB82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6" y="2496"/>
              <a:ext cx="3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600">
                  <a:latin typeface="Symbol" pitchFamily="2" charset="2"/>
                </a:rPr>
                <a:t>f</a:t>
              </a:r>
              <a:r>
                <a:rPr lang="en-US" altLang="en-US" sz="1600">
                  <a:latin typeface="Times New Roman" panose="02020603050405020304" pitchFamily="18" charset="0"/>
                </a:rPr>
                <a:t>(  )</a:t>
              </a:r>
            </a:p>
          </p:txBody>
        </p:sp>
      </p:grpSp>
      <p:grpSp>
        <p:nvGrpSpPr>
          <p:cNvPr id="36892" name="Group 31">
            <a:extLst>
              <a:ext uri="{FF2B5EF4-FFF2-40B4-BE49-F238E27FC236}">
                <a16:creationId xmlns:a16="http://schemas.microsoft.com/office/drawing/2014/main" id="{B31CBC17-A381-D749-9299-607F4CEA23A0}"/>
              </a:ext>
            </a:extLst>
          </p:cNvPr>
          <p:cNvGrpSpPr>
            <a:grpSpLocks/>
          </p:cNvGrpSpPr>
          <p:nvPr/>
        </p:nvGrpSpPr>
        <p:grpSpPr bwMode="auto">
          <a:xfrm>
            <a:off x="7693026" y="5226050"/>
            <a:ext cx="542925" cy="336550"/>
            <a:chOff x="2996" y="2496"/>
            <a:chExt cx="342" cy="212"/>
          </a:xfrm>
        </p:grpSpPr>
        <p:sp>
          <p:nvSpPr>
            <p:cNvPr id="36936" name="Rectangle 32">
              <a:extLst>
                <a:ext uri="{FF2B5EF4-FFF2-40B4-BE49-F238E27FC236}">
                  <a16:creationId xmlns:a16="http://schemas.microsoft.com/office/drawing/2014/main" id="{3443E4F5-7D06-8748-8631-0658336A2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6937" name="Text Box 33">
              <a:extLst>
                <a:ext uri="{FF2B5EF4-FFF2-40B4-BE49-F238E27FC236}">
                  <a16:creationId xmlns:a16="http://schemas.microsoft.com/office/drawing/2014/main" id="{EE1E34B7-E307-8F44-9E47-B49739DBB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6" y="2496"/>
              <a:ext cx="3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600">
                  <a:latin typeface="Symbol" pitchFamily="2" charset="2"/>
                </a:rPr>
                <a:t>f</a:t>
              </a:r>
              <a:r>
                <a:rPr lang="en-US" altLang="en-US" sz="1600">
                  <a:latin typeface="Times New Roman" panose="02020603050405020304" pitchFamily="18" charset="0"/>
                </a:rPr>
                <a:t>(  )</a:t>
              </a:r>
            </a:p>
          </p:txBody>
        </p:sp>
      </p:grpSp>
      <p:grpSp>
        <p:nvGrpSpPr>
          <p:cNvPr id="36893" name="Group 34">
            <a:extLst>
              <a:ext uri="{FF2B5EF4-FFF2-40B4-BE49-F238E27FC236}">
                <a16:creationId xmlns:a16="http://schemas.microsoft.com/office/drawing/2014/main" id="{63A9829A-CE28-AF4C-BA23-16EC9582FB9D}"/>
              </a:ext>
            </a:extLst>
          </p:cNvPr>
          <p:cNvGrpSpPr>
            <a:grpSpLocks/>
          </p:cNvGrpSpPr>
          <p:nvPr/>
        </p:nvGrpSpPr>
        <p:grpSpPr bwMode="auto">
          <a:xfrm>
            <a:off x="8074026" y="5683250"/>
            <a:ext cx="542925" cy="336550"/>
            <a:chOff x="2996" y="2496"/>
            <a:chExt cx="342" cy="212"/>
          </a:xfrm>
        </p:grpSpPr>
        <p:sp>
          <p:nvSpPr>
            <p:cNvPr id="36934" name="Rectangle 35">
              <a:extLst>
                <a:ext uri="{FF2B5EF4-FFF2-40B4-BE49-F238E27FC236}">
                  <a16:creationId xmlns:a16="http://schemas.microsoft.com/office/drawing/2014/main" id="{6CCFCE1B-38D9-5045-A829-9101814E4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6935" name="Text Box 36">
              <a:extLst>
                <a:ext uri="{FF2B5EF4-FFF2-40B4-BE49-F238E27FC236}">
                  <a16:creationId xmlns:a16="http://schemas.microsoft.com/office/drawing/2014/main" id="{913B7D9B-DFBD-B947-9D11-0B67D141C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6" y="2496"/>
              <a:ext cx="3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600">
                  <a:latin typeface="Symbol" pitchFamily="2" charset="2"/>
                </a:rPr>
                <a:t>f</a:t>
              </a:r>
              <a:r>
                <a:rPr lang="en-US" altLang="en-US" sz="1600">
                  <a:latin typeface="Times New Roman" panose="02020603050405020304" pitchFamily="18" charset="0"/>
                </a:rPr>
                <a:t>(  )</a:t>
              </a:r>
            </a:p>
          </p:txBody>
        </p:sp>
      </p:grpSp>
      <p:grpSp>
        <p:nvGrpSpPr>
          <p:cNvPr id="36894" name="Group 37">
            <a:extLst>
              <a:ext uri="{FF2B5EF4-FFF2-40B4-BE49-F238E27FC236}">
                <a16:creationId xmlns:a16="http://schemas.microsoft.com/office/drawing/2014/main" id="{9318B538-576F-764D-9459-097F055B5E86}"/>
              </a:ext>
            </a:extLst>
          </p:cNvPr>
          <p:cNvGrpSpPr>
            <a:grpSpLocks/>
          </p:cNvGrpSpPr>
          <p:nvPr/>
        </p:nvGrpSpPr>
        <p:grpSpPr bwMode="auto">
          <a:xfrm>
            <a:off x="8226426" y="5911850"/>
            <a:ext cx="542925" cy="336550"/>
            <a:chOff x="2996" y="2496"/>
            <a:chExt cx="342" cy="212"/>
          </a:xfrm>
        </p:grpSpPr>
        <p:sp>
          <p:nvSpPr>
            <p:cNvPr id="36932" name="Rectangle 38">
              <a:extLst>
                <a:ext uri="{FF2B5EF4-FFF2-40B4-BE49-F238E27FC236}">
                  <a16:creationId xmlns:a16="http://schemas.microsoft.com/office/drawing/2014/main" id="{BBE9632A-3AED-D843-BEF5-B026629A1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6933" name="Text Box 39">
              <a:extLst>
                <a:ext uri="{FF2B5EF4-FFF2-40B4-BE49-F238E27FC236}">
                  <a16:creationId xmlns:a16="http://schemas.microsoft.com/office/drawing/2014/main" id="{B792F76E-F7D9-464F-9393-57D4A1717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6" y="2496"/>
              <a:ext cx="3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600">
                  <a:latin typeface="Symbol" pitchFamily="2" charset="2"/>
                </a:rPr>
                <a:t>f</a:t>
              </a:r>
              <a:r>
                <a:rPr lang="en-US" altLang="en-US" sz="1600">
                  <a:latin typeface="Times New Roman" panose="02020603050405020304" pitchFamily="18" charset="0"/>
                </a:rPr>
                <a:t>(  )</a:t>
              </a:r>
            </a:p>
          </p:txBody>
        </p:sp>
      </p:grpSp>
      <p:grpSp>
        <p:nvGrpSpPr>
          <p:cNvPr id="36895" name="Group 40">
            <a:extLst>
              <a:ext uri="{FF2B5EF4-FFF2-40B4-BE49-F238E27FC236}">
                <a16:creationId xmlns:a16="http://schemas.microsoft.com/office/drawing/2014/main" id="{CEDAFD5C-9BBB-7340-8C29-98FBC6F8E9A8}"/>
              </a:ext>
            </a:extLst>
          </p:cNvPr>
          <p:cNvGrpSpPr>
            <a:grpSpLocks/>
          </p:cNvGrpSpPr>
          <p:nvPr/>
        </p:nvGrpSpPr>
        <p:grpSpPr bwMode="auto">
          <a:xfrm>
            <a:off x="7535864" y="5867400"/>
            <a:ext cx="542925" cy="336550"/>
            <a:chOff x="2996" y="2496"/>
            <a:chExt cx="342" cy="212"/>
          </a:xfrm>
        </p:grpSpPr>
        <p:sp>
          <p:nvSpPr>
            <p:cNvPr id="36930" name="Rectangle 41">
              <a:extLst>
                <a:ext uri="{FF2B5EF4-FFF2-40B4-BE49-F238E27FC236}">
                  <a16:creationId xmlns:a16="http://schemas.microsoft.com/office/drawing/2014/main" id="{BF03E3B9-1718-0446-85ED-60B300A82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6931" name="Text Box 42">
              <a:extLst>
                <a:ext uri="{FF2B5EF4-FFF2-40B4-BE49-F238E27FC236}">
                  <a16:creationId xmlns:a16="http://schemas.microsoft.com/office/drawing/2014/main" id="{758FCA1C-247D-6F49-A053-6DBA91739A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6" y="2496"/>
              <a:ext cx="3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600">
                  <a:latin typeface="Symbol" pitchFamily="2" charset="2"/>
                </a:rPr>
                <a:t>f</a:t>
              </a:r>
              <a:r>
                <a:rPr lang="en-US" altLang="en-US" sz="1600">
                  <a:latin typeface="Times New Roman" panose="02020603050405020304" pitchFamily="18" charset="0"/>
                </a:rPr>
                <a:t>(  )</a:t>
              </a:r>
            </a:p>
          </p:txBody>
        </p:sp>
      </p:grpSp>
      <p:grpSp>
        <p:nvGrpSpPr>
          <p:cNvPr id="36896" name="Group 43">
            <a:extLst>
              <a:ext uri="{FF2B5EF4-FFF2-40B4-BE49-F238E27FC236}">
                <a16:creationId xmlns:a16="http://schemas.microsoft.com/office/drawing/2014/main" id="{8741C357-1DD6-504D-874A-864EB3154BD9}"/>
              </a:ext>
            </a:extLst>
          </p:cNvPr>
          <p:cNvGrpSpPr>
            <a:grpSpLocks/>
          </p:cNvGrpSpPr>
          <p:nvPr/>
        </p:nvGrpSpPr>
        <p:grpSpPr bwMode="auto">
          <a:xfrm>
            <a:off x="7307264" y="5334000"/>
            <a:ext cx="542925" cy="336550"/>
            <a:chOff x="2996" y="2496"/>
            <a:chExt cx="342" cy="212"/>
          </a:xfrm>
        </p:grpSpPr>
        <p:sp>
          <p:nvSpPr>
            <p:cNvPr id="36928" name="Rectangle 44">
              <a:extLst>
                <a:ext uri="{FF2B5EF4-FFF2-40B4-BE49-F238E27FC236}">
                  <a16:creationId xmlns:a16="http://schemas.microsoft.com/office/drawing/2014/main" id="{E1EC64A1-21E5-854E-B80C-BB49A8389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6929" name="Text Box 45">
              <a:extLst>
                <a:ext uri="{FF2B5EF4-FFF2-40B4-BE49-F238E27FC236}">
                  <a16:creationId xmlns:a16="http://schemas.microsoft.com/office/drawing/2014/main" id="{0AF399B4-9273-F143-85F0-F87A96A29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6" y="2496"/>
              <a:ext cx="3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600">
                  <a:latin typeface="Symbol" pitchFamily="2" charset="2"/>
                </a:rPr>
                <a:t>f</a:t>
              </a:r>
              <a:r>
                <a:rPr lang="en-US" altLang="en-US" sz="1600">
                  <a:latin typeface="Times New Roman" panose="02020603050405020304" pitchFamily="18" charset="0"/>
                </a:rPr>
                <a:t>(  )</a:t>
              </a:r>
            </a:p>
          </p:txBody>
        </p:sp>
      </p:grpSp>
      <p:grpSp>
        <p:nvGrpSpPr>
          <p:cNvPr id="36897" name="Group 46">
            <a:extLst>
              <a:ext uri="{FF2B5EF4-FFF2-40B4-BE49-F238E27FC236}">
                <a16:creationId xmlns:a16="http://schemas.microsoft.com/office/drawing/2014/main" id="{90C1AF78-2CF4-B741-9CA1-13C2380253C7}"/>
              </a:ext>
            </a:extLst>
          </p:cNvPr>
          <p:cNvGrpSpPr>
            <a:grpSpLocks/>
          </p:cNvGrpSpPr>
          <p:nvPr/>
        </p:nvGrpSpPr>
        <p:grpSpPr bwMode="auto">
          <a:xfrm>
            <a:off x="8531226" y="6292850"/>
            <a:ext cx="542925" cy="336550"/>
            <a:chOff x="2996" y="2496"/>
            <a:chExt cx="342" cy="212"/>
          </a:xfrm>
        </p:grpSpPr>
        <p:sp>
          <p:nvSpPr>
            <p:cNvPr id="36926" name="Rectangle 47">
              <a:extLst>
                <a:ext uri="{FF2B5EF4-FFF2-40B4-BE49-F238E27FC236}">
                  <a16:creationId xmlns:a16="http://schemas.microsoft.com/office/drawing/2014/main" id="{D0132571-3AB7-1344-B98C-17756514D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6927" name="Text Box 48">
              <a:extLst>
                <a:ext uri="{FF2B5EF4-FFF2-40B4-BE49-F238E27FC236}">
                  <a16:creationId xmlns:a16="http://schemas.microsoft.com/office/drawing/2014/main" id="{BC7C71AB-8B4D-1644-A529-95937688BB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6" y="2496"/>
              <a:ext cx="3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600">
                  <a:latin typeface="Symbol" pitchFamily="2" charset="2"/>
                </a:rPr>
                <a:t>f</a:t>
              </a:r>
              <a:r>
                <a:rPr lang="en-US" altLang="en-US" sz="1600">
                  <a:latin typeface="Times New Roman" panose="02020603050405020304" pitchFamily="18" charset="0"/>
                </a:rPr>
                <a:t>(  )</a:t>
              </a:r>
            </a:p>
          </p:txBody>
        </p:sp>
      </p:grpSp>
      <p:grpSp>
        <p:nvGrpSpPr>
          <p:cNvPr id="36898" name="Group 49">
            <a:extLst>
              <a:ext uri="{FF2B5EF4-FFF2-40B4-BE49-F238E27FC236}">
                <a16:creationId xmlns:a16="http://schemas.microsoft.com/office/drawing/2014/main" id="{6CEFD324-3F52-8244-9133-E3C46BC5E704}"/>
              </a:ext>
            </a:extLst>
          </p:cNvPr>
          <p:cNvGrpSpPr>
            <a:grpSpLocks/>
          </p:cNvGrpSpPr>
          <p:nvPr/>
        </p:nvGrpSpPr>
        <p:grpSpPr bwMode="auto">
          <a:xfrm>
            <a:off x="7688264" y="6172200"/>
            <a:ext cx="542925" cy="336550"/>
            <a:chOff x="2996" y="2496"/>
            <a:chExt cx="342" cy="212"/>
          </a:xfrm>
        </p:grpSpPr>
        <p:sp>
          <p:nvSpPr>
            <p:cNvPr id="36924" name="Rectangle 50">
              <a:extLst>
                <a:ext uri="{FF2B5EF4-FFF2-40B4-BE49-F238E27FC236}">
                  <a16:creationId xmlns:a16="http://schemas.microsoft.com/office/drawing/2014/main" id="{8D018D57-9BA6-BC41-B8AF-4B9CB9FBA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92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6925" name="Text Box 51">
              <a:extLst>
                <a:ext uri="{FF2B5EF4-FFF2-40B4-BE49-F238E27FC236}">
                  <a16:creationId xmlns:a16="http://schemas.microsoft.com/office/drawing/2014/main" id="{0549B092-2D8B-184D-A451-F009AB356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6" y="2496"/>
              <a:ext cx="3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600">
                  <a:latin typeface="Symbol" pitchFamily="2" charset="2"/>
                </a:rPr>
                <a:t>f</a:t>
              </a:r>
              <a:r>
                <a:rPr lang="en-US" altLang="en-US" sz="1600">
                  <a:latin typeface="Times New Roman" panose="02020603050405020304" pitchFamily="18" charset="0"/>
                </a:rPr>
                <a:t>(  )</a:t>
              </a:r>
            </a:p>
          </p:txBody>
        </p:sp>
      </p:grpSp>
      <p:grpSp>
        <p:nvGrpSpPr>
          <p:cNvPr id="36899" name="Group 52">
            <a:extLst>
              <a:ext uri="{FF2B5EF4-FFF2-40B4-BE49-F238E27FC236}">
                <a16:creationId xmlns:a16="http://schemas.microsoft.com/office/drawing/2014/main" id="{A4954CB3-1EC1-644E-87C8-BC09AB514E0F}"/>
              </a:ext>
            </a:extLst>
          </p:cNvPr>
          <p:cNvGrpSpPr>
            <a:grpSpLocks/>
          </p:cNvGrpSpPr>
          <p:nvPr/>
        </p:nvGrpSpPr>
        <p:grpSpPr bwMode="auto">
          <a:xfrm>
            <a:off x="8602664" y="5029200"/>
            <a:ext cx="542925" cy="336550"/>
            <a:chOff x="4302" y="2352"/>
            <a:chExt cx="342" cy="212"/>
          </a:xfrm>
        </p:grpSpPr>
        <p:sp>
          <p:nvSpPr>
            <p:cNvPr id="36922" name="Oval 53">
              <a:extLst>
                <a:ext uri="{FF2B5EF4-FFF2-40B4-BE49-F238E27FC236}">
                  <a16:creationId xmlns:a16="http://schemas.microsoft.com/office/drawing/2014/main" id="{7705199E-0171-464B-BBC7-9C0B0B318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6923" name="Text Box 54">
              <a:extLst>
                <a:ext uri="{FF2B5EF4-FFF2-40B4-BE49-F238E27FC236}">
                  <a16:creationId xmlns:a16="http://schemas.microsoft.com/office/drawing/2014/main" id="{FAA69C53-A338-EF4F-976B-F6CB5DDBC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" y="2352"/>
              <a:ext cx="3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600">
                  <a:latin typeface="Symbol" pitchFamily="2" charset="2"/>
                </a:rPr>
                <a:t>f</a:t>
              </a:r>
              <a:r>
                <a:rPr lang="en-US" altLang="en-US" sz="1600">
                  <a:latin typeface="Times New Roman" panose="02020603050405020304" pitchFamily="18" charset="0"/>
                </a:rPr>
                <a:t>(  )</a:t>
              </a:r>
            </a:p>
          </p:txBody>
        </p:sp>
      </p:grpSp>
      <p:grpSp>
        <p:nvGrpSpPr>
          <p:cNvPr id="36900" name="Group 55">
            <a:extLst>
              <a:ext uri="{FF2B5EF4-FFF2-40B4-BE49-F238E27FC236}">
                <a16:creationId xmlns:a16="http://schemas.microsoft.com/office/drawing/2014/main" id="{F126635C-0B92-AE4B-BBD5-2584B1EB1EE7}"/>
              </a:ext>
            </a:extLst>
          </p:cNvPr>
          <p:cNvGrpSpPr>
            <a:grpSpLocks/>
          </p:cNvGrpSpPr>
          <p:nvPr/>
        </p:nvGrpSpPr>
        <p:grpSpPr bwMode="auto">
          <a:xfrm>
            <a:off x="7993064" y="4572000"/>
            <a:ext cx="542925" cy="336550"/>
            <a:chOff x="4302" y="2352"/>
            <a:chExt cx="342" cy="212"/>
          </a:xfrm>
        </p:grpSpPr>
        <p:sp>
          <p:nvSpPr>
            <p:cNvPr id="36920" name="Oval 56">
              <a:extLst>
                <a:ext uri="{FF2B5EF4-FFF2-40B4-BE49-F238E27FC236}">
                  <a16:creationId xmlns:a16="http://schemas.microsoft.com/office/drawing/2014/main" id="{39BE27CC-33D8-9A48-AF58-361295661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6921" name="Text Box 57">
              <a:extLst>
                <a:ext uri="{FF2B5EF4-FFF2-40B4-BE49-F238E27FC236}">
                  <a16:creationId xmlns:a16="http://schemas.microsoft.com/office/drawing/2014/main" id="{646E2AC1-47FE-0D42-BF4A-1A881F00E6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" y="2352"/>
              <a:ext cx="3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600">
                  <a:latin typeface="Symbol" pitchFamily="2" charset="2"/>
                </a:rPr>
                <a:t>f</a:t>
              </a:r>
              <a:r>
                <a:rPr lang="en-US" altLang="en-US" sz="1600">
                  <a:latin typeface="Times New Roman" panose="02020603050405020304" pitchFamily="18" charset="0"/>
                </a:rPr>
                <a:t>(  )</a:t>
              </a:r>
            </a:p>
          </p:txBody>
        </p:sp>
      </p:grpSp>
      <p:grpSp>
        <p:nvGrpSpPr>
          <p:cNvPr id="36901" name="Group 58">
            <a:extLst>
              <a:ext uri="{FF2B5EF4-FFF2-40B4-BE49-F238E27FC236}">
                <a16:creationId xmlns:a16="http://schemas.microsoft.com/office/drawing/2014/main" id="{2B323283-D9FD-204C-A761-60D592467E7C}"/>
              </a:ext>
            </a:extLst>
          </p:cNvPr>
          <p:cNvGrpSpPr>
            <a:grpSpLocks/>
          </p:cNvGrpSpPr>
          <p:nvPr/>
        </p:nvGrpSpPr>
        <p:grpSpPr bwMode="auto">
          <a:xfrm>
            <a:off x="8374064" y="5257800"/>
            <a:ext cx="542925" cy="336550"/>
            <a:chOff x="4302" y="2352"/>
            <a:chExt cx="342" cy="212"/>
          </a:xfrm>
        </p:grpSpPr>
        <p:sp>
          <p:nvSpPr>
            <p:cNvPr id="36918" name="Oval 59">
              <a:extLst>
                <a:ext uri="{FF2B5EF4-FFF2-40B4-BE49-F238E27FC236}">
                  <a16:creationId xmlns:a16="http://schemas.microsoft.com/office/drawing/2014/main" id="{2E37AEE2-0703-C94A-9EFF-5D39B72CF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6919" name="Text Box 60">
              <a:extLst>
                <a:ext uri="{FF2B5EF4-FFF2-40B4-BE49-F238E27FC236}">
                  <a16:creationId xmlns:a16="http://schemas.microsoft.com/office/drawing/2014/main" id="{F1F483D4-5C42-BE42-8929-427D8F102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" y="2352"/>
              <a:ext cx="3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600">
                  <a:latin typeface="Symbol" pitchFamily="2" charset="2"/>
                </a:rPr>
                <a:t>f</a:t>
              </a:r>
              <a:r>
                <a:rPr lang="en-US" altLang="en-US" sz="1600">
                  <a:latin typeface="Times New Roman" panose="02020603050405020304" pitchFamily="18" charset="0"/>
                </a:rPr>
                <a:t>(  )</a:t>
              </a:r>
            </a:p>
          </p:txBody>
        </p:sp>
      </p:grpSp>
      <p:grpSp>
        <p:nvGrpSpPr>
          <p:cNvPr id="36902" name="Group 61">
            <a:extLst>
              <a:ext uri="{FF2B5EF4-FFF2-40B4-BE49-F238E27FC236}">
                <a16:creationId xmlns:a16="http://schemas.microsoft.com/office/drawing/2014/main" id="{EBAB96E0-4B3A-494D-9711-F54012A72A0A}"/>
              </a:ext>
            </a:extLst>
          </p:cNvPr>
          <p:cNvGrpSpPr>
            <a:grpSpLocks/>
          </p:cNvGrpSpPr>
          <p:nvPr/>
        </p:nvGrpSpPr>
        <p:grpSpPr bwMode="auto">
          <a:xfrm>
            <a:off x="8145464" y="4953000"/>
            <a:ext cx="542925" cy="336550"/>
            <a:chOff x="4302" y="2352"/>
            <a:chExt cx="342" cy="212"/>
          </a:xfrm>
        </p:grpSpPr>
        <p:sp>
          <p:nvSpPr>
            <p:cNvPr id="36916" name="Oval 62">
              <a:extLst>
                <a:ext uri="{FF2B5EF4-FFF2-40B4-BE49-F238E27FC236}">
                  <a16:creationId xmlns:a16="http://schemas.microsoft.com/office/drawing/2014/main" id="{B273BCAE-3CC6-0B4D-8150-F4DF976BB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6917" name="Text Box 63">
              <a:extLst>
                <a:ext uri="{FF2B5EF4-FFF2-40B4-BE49-F238E27FC236}">
                  <a16:creationId xmlns:a16="http://schemas.microsoft.com/office/drawing/2014/main" id="{87FA399F-F14F-8146-9C3F-5D50767A37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" y="2352"/>
              <a:ext cx="3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600">
                  <a:latin typeface="Symbol" pitchFamily="2" charset="2"/>
                </a:rPr>
                <a:t>f</a:t>
              </a:r>
              <a:r>
                <a:rPr lang="en-US" altLang="en-US" sz="1600">
                  <a:latin typeface="Times New Roman" panose="02020603050405020304" pitchFamily="18" charset="0"/>
                </a:rPr>
                <a:t>(  )</a:t>
              </a:r>
            </a:p>
          </p:txBody>
        </p:sp>
      </p:grpSp>
      <p:grpSp>
        <p:nvGrpSpPr>
          <p:cNvPr id="36903" name="Group 64">
            <a:extLst>
              <a:ext uri="{FF2B5EF4-FFF2-40B4-BE49-F238E27FC236}">
                <a16:creationId xmlns:a16="http://schemas.microsoft.com/office/drawing/2014/main" id="{B044FD5E-82A0-FF4C-ACFE-4AF86E782C01}"/>
              </a:ext>
            </a:extLst>
          </p:cNvPr>
          <p:cNvGrpSpPr>
            <a:grpSpLocks/>
          </p:cNvGrpSpPr>
          <p:nvPr/>
        </p:nvGrpSpPr>
        <p:grpSpPr bwMode="auto">
          <a:xfrm>
            <a:off x="8297864" y="4724400"/>
            <a:ext cx="542925" cy="336550"/>
            <a:chOff x="4302" y="2352"/>
            <a:chExt cx="342" cy="212"/>
          </a:xfrm>
        </p:grpSpPr>
        <p:sp>
          <p:nvSpPr>
            <p:cNvPr id="36914" name="Oval 65">
              <a:extLst>
                <a:ext uri="{FF2B5EF4-FFF2-40B4-BE49-F238E27FC236}">
                  <a16:creationId xmlns:a16="http://schemas.microsoft.com/office/drawing/2014/main" id="{20F45E3F-2F5C-7144-A15E-BAA431280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6915" name="Text Box 66">
              <a:extLst>
                <a:ext uri="{FF2B5EF4-FFF2-40B4-BE49-F238E27FC236}">
                  <a16:creationId xmlns:a16="http://schemas.microsoft.com/office/drawing/2014/main" id="{F016CD4B-11DD-3B4E-A413-353776B0A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" y="2352"/>
              <a:ext cx="3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600">
                  <a:latin typeface="Symbol" pitchFamily="2" charset="2"/>
                </a:rPr>
                <a:t>f</a:t>
              </a:r>
              <a:r>
                <a:rPr lang="en-US" altLang="en-US" sz="1600">
                  <a:latin typeface="Times New Roman" panose="02020603050405020304" pitchFamily="18" charset="0"/>
                </a:rPr>
                <a:t>(  )</a:t>
              </a:r>
            </a:p>
          </p:txBody>
        </p:sp>
      </p:grpSp>
      <p:grpSp>
        <p:nvGrpSpPr>
          <p:cNvPr id="36904" name="Group 67">
            <a:extLst>
              <a:ext uri="{FF2B5EF4-FFF2-40B4-BE49-F238E27FC236}">
                <a16:creationId xmlns:a16="http://schemas.microsoft.com/office/drawing/2014/main" id="{BAA5A79D-2A46-B144-AA9B-A0EC9AC93AC2}"/>
              </a:ext>
            </a:extLst>
          </p:cNvPr>
          <p:cNvGrpSpPr>
            <a:grpSpLocks/>
          </p:cNvGrpSpPr>
          <p:nvPr/>
        </p:nvGrpSpPr>
        <p:grpSpPr bwMode="auto">
          <a:xfrm>
            <a:off x="8831264" y="5835650"/>
            <a:ext cx="542925" cy="336550"/>
            <a:chOff x="4302" y="2352"/>
            <a:chExt cx="342" cy="212"/>
          </a:xfrm>
        </p:grpSpPr>
        <p:sp>
          <p:nvSpPr>
            <p:cNvPr id="36912" name="Oval 68">
              <a:extLst>
                <a:ext uri="{FF2B5EF4-FFF2-40B4-BE49-F238E27FC236}">
                  <a16:creationId xmlns:a16="http://schemas.microsoft.com/office/drawing/2014/main" id="{D545A841-B479-B84E-ADC6-6EE7A9DD9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6913" name="Text Box 69">
              <a:extLst>
                <a:ext uri="{FF2B5EF4-FFF2-40B4-BE49-F238E27FC236}">
                  <a16:creationId xmlns:a16="http://schemas.microsoft.com/office/drawing/2014/main" id="{0B43048F-7D9D-FE46-B9C7-1EF359F85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" y="2352"/>
              <a:ext cx="3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600">
                  <a:latin typeface="Symbol" pitchFamily="2" charset="2"/>
                </a:rPr>
                <a:t>f</a:t>
              </a:r>
              <a:r>
                <a:rPr lang="en-US" altLang="en-US" sz="1600">
                  <a:latin typeface="Times New Roman" panose="02020603050405020304" pitchFamily="18" charset="0"/>
                </a:rPr>
                <a:t>(  )</a:t>
              </a:r>
            </a:p>
          </p:txBody>
        </p:sp>
      </p:grpSp>
      <p:grpSp>
        <p:nvGrpSpPr>
          <p:cNvPr id="36905" name="Group 70">
            <a:extLst>
              <a:ext uri="{FF2B5EF4-FFF2-40B4-BE49-F238E27FC236}">
                <a16:creationId xmlns:a16="http://schemas.microsoft.com/office/drawing/2014/main" id="{28BE82ED-60A8-2540-9B7B-6728C18BB900}"/>
              </a:ext>
            </a:extLst>
          </p:cNvPr>
          <p:cNvGrpSpPr>
            <a:grpSpLocks/>
          </p:cNvGrpSpPr>
          <p:nvPr/>
        </p:nvGrpSpPr>
        <p:grpSpPr bwMode="auto">
          <a:xfrm>
            <a:off x="8831264" y="5410200"/>
            <a:ext cx="542925" cy="336550"/>
            <a:chOff x="4302" y="2352"/>
            <a:chExt cx="342" cy="212"/>
          </a:xfrm>
        </p:grpSpPr>
        <p:sp>
          <p:nvSpPr>
            <p:cNvPr id="36910" name="Oval 71">
              <a:extLst>
                <a:ext uri="{FF2B5EF4-FFF2-40B4-BE49-F238E27FC236}">
                  <a16:creationId xmlns:a16="http://schemas.microsoft.com/office/drawing/2014/main" id="{41A0FD48-1D24-7146-8288-E5A34F24B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6911" name="Text Box 72">
              <a:extLst>
                <a:ext uri="{FF2B5EF4-FFF2-40B4-BE49-F238E27FC236}">
                  <a16:creationId xmlns:a16="http://schemas.microsoft.com/office/drawing/2014/main" id="{34E55E3E-19C5-164E-808E-12C564E07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" y="2352"/>
              <a:ext cx="3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600">
                  <a:latin typeface="Symbol" pitchFamily="2" charset="2"/>
                </a:rPr>
                <a:t>f</a:t>
              </a:r>
              <a:r>
                <a:rPr lang="en-US" altLang="en-US" sz="1600">
                  <a:latin typeface="Times New Roman" panose="02020603050405020304" pitchFamily="18" charset="0"/>
                </a:rPr>
                <a:t>(  )</a:t>
              </a:r>
            </a:p>
          </p:txBody>
        </p:sp>
      </p:grpSp>
      <p:grpSp>
        <p:nvGrpSpPr>
          <p:cNvPr id="36906" name="Group 73">
            <a:extLst>
              <a:ext uri="{FF2B5EF4-FFF2-40B4-BE49-F238E27FC236}">
                <a16:creationId xmlns:a16="http://schemas.microsoft.com/office/drawing/2014/main" id="{BF7A394D-F2B7-7742-997C-FA283E31346F}"/>
              </a:ext>
            </a:extLst>
          </p:cNvPr>
          <p:cNvGrpSpPr>
            <a:grpSpLocks/>
          </p:cNvGrpSpPr>
          <p:nvPr/>
        </p:nvGrpSpPr>
        <p:grpSpPr bwMode="auto">
          <a:xfrm>
            <a:off x="8678864" y="5607050"/>
            <a:ext cx="542925" cy="336550"/>
            <a:chOff x="4302" y="2352"/>
            <a:chExt cx="342" cy="212"/>
          </a:xfrm>
        </p:grpSpPr>
        <p:sp>
          <p:nvSpPr>
            <p:cNvPr id="36908" name="Oval 74">
              <a:extLst>
                <a:ext uri="{FF2B5EF4-FFF2-40B4-BE49-F238E27FC236}">
                  <a16:creationId xmlns:a16="http://schemas.microsoft.com/office/drawing/2014/main" id="{EA5F1829-E5E4-3A4A-B960-810007404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6909" name="Text Box 75">
              <a:extLst>
                <a:ext uri="{FF2B5EF4-FFF2-40B4-BE49-F238E27FC236}">
                  <a16:creationId xmlns:a16="http://schemas.microsoft.com/office/drawing/2014/main" id="{57C7D16A-E3EA-6945-AE73-8E7B85404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" y="2352"/>
              <a:ext cx="3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en-US" sz="1600">
                  <a:latin typeface="Symbol" pitchFamily="2" charset="2"/>
                </a:rPr>
                <a:t>f</a:t>
              </a:r>
              <a:r>
                <a:rPr lang="en-US" altLang="en-US" sz="1600">
                  <a:latin typeface="Times New Roman" panose="02020603050405020304" pitchFamily="18" charset="0"/>
                </a:rPr>
                <a:t>(  )</a:t>
              </a:r>
            </a:p>
          </p:txBody>
        </p:sp>
      </p:grpSp>
      <p:sp>
        <p:nvSpPr>
          <p:cNvPr id="36907" name="AutoShape 76">
            <a:extLst>
              <a:ext uri="{FF2B5EF4-FFF2-40B4-BE49-F238E27FC236}">
                <a16:creationId xmlns:a16="http://schemas.microsoft.com/office/drawing/2014/main" id="{25F0D24B-3F87-1241-B46F-22E9E8CDB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257800"/>
            <a:ext cx="990600" cy="381000"/>
          </a:xfrm>
          <a:prstGeom prst="righ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553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4581B-9AF5-2D4B-A6A0-ACBD36A2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1FC8C-BA56-7841-AA58-09CE47AF8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A4680-97C0-ED48-A1DD-734FA9FD8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160" y="1969294"/>
            <a:ext cx="78232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870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F8296-702F-3E42-AEB0-D25882D09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C4075-9161-784F-92D9-E813C6A6A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088" y="1918091"/>
            <a:ext cx="8764712" cy="4752139"/>
          </a:xfrm>
        </p:spPr>
        <p:txBody>
          <a:bodyPr>
            <a:normAutofit/>
          </a:bodyPr>
          <a:lstStyle/>
          <a:p>
            <a:r>
              <a:rPr lang="en-US"/>
              <a:t>Simon O. </a:t>
            </a:r>
            <a:r>
              <a:rPr lang="en-US" err="1"/>
              <a:t>Haykin</a:t>
            </a:r>
            <a:r>
              <a:rPr lang="en-US"/>
              <a:t>, Neural Networks and Learning Machine,  (3rd Edition), Pearson 2008</a:t>
            </a:r>
          </a:p>
          <a:p>
            <a:pPr lvl="1"/>
            <a:r>
              <a:rPr lang="en-US"/>
              <a:t>Chapter 4 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Christopher M. Bishop, Pattern Recognition and Machine Learning (Information Science and Statistics),  Springer 2006</a:t>
            </a:r>
          </a:p>
          <a:p>
            <a:pPr lvl="1"/>
            <a:r>
              <a:rPr lang="en-US"/>
              <a:t>Chapter 5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686BC-8784-8C41-BF90-071A11276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045" y="1361915"/>
            <a:ext cx="1219485" cy="1709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8CFB98-7466-2947-BDC1-2AA6B4EF6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98" y="3784715"/>
            <a:ext cx="1227732" cy="165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432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987BA-8538-744A-82D3-304524441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Literature (Additional)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4510-250F-134A-BC77-4420EB6B3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64" y="1825625"/>
            <a:ext cx="7963328" cy="4351338"/>
          </a:xfrm>
        </p:spPr>
        <p:txBody>
          <a:bodyPr>
            <a:normAutofit/>
          </a:bodyPr>
          <a:lstStyle/>
          <a:p>
            <a:r>
              <a:rPr lang="en-US" i="1"/>
              <a:t>Introduction To The Theory Of Neural Computation (Santa Fe Institute Series Book 1), John A. Hertz, Anders S. Krogh, Richard G. Palmer, Addison-Wesley Pub. Co, Redwood City, CA; 1 edition (January 1, 1991)</a:t>
            </a:r>
          </a:p>
          <a:p>
            <a:pPr lvl="1"/>
            <a:r>
              <a:rPr lang="en-US" i="1"/>
              <a:t>Chapter 6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7CC6A-BFCC-5F45-9B9A-A96471ECB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843355" cy="276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416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8A9E-691A-EC47-9B7E-D39C6D006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82149-04D5-B546-874B-522385F0E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254" y="1825625"/>
            <a:ext cx="8139545" cy="4351338"/>
          </a:xfrm>
        </p:spPr>
        <p:txBody>
          <a:bodyPr>
            <a:normAutofit/>
          </a:bodyPr>
          <a:lstStyle/>
          <a:p>
            <a:r>
              <a:rPr lang="en-US" dirty="0"/>
              <a:t> Machine Learning - A Journey to Deep Learning, A. Wichert, Luis Sa-Couto, World Scientific, 2021</a:t>
            </a:r>
          </a:p>
          <a:p>
            <a:pPr lvl="1"/>
            <a:r>
              <a:rPr lang="en-US"/>
              <a:t>Chapter 6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B3BDC-7BDE-064D-9A1E-561FB50F2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86" y="1825625"/>
            <a:ext cx="1426828" cy="217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3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6801DAC-6A61-D544-84F8-CB4E4CD36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Perceptron (1957)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D725DDE-FC21-4247-892A-1F0FCE455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18288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Linear threshold unit (LTU)</a:t>
            </a:r>
          </a:p>
        </p:txBody>
      </p:sp>
      <p:sp>
        <p:nvSpPr>
          <p:cNvPr id="29700" name="Oval 4">
            <a:extLst>
              <a:ext uri="{FF2B5EF4-FFF2-40B4-BE49-F238E27FC236}">
                <a16:creationId xmlns:a16="http://schemas.microsoft.com/office/drawing/2014/main" id="{BB1FD2FA-09C8-0A4E-80CC-54B5B43D7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505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9B508F8D-2D8A-F444-BB30-60DB31B94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530600"/>
            <a:ext cx="514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4400">
                <a:latin typeface="Tahoma" charset="0"/>
                <a:ea typeface="ＭＳ Ｐゴシック" charset="-128"/>
                <a:sym typeface="Symbol" charset="2"/>
              </a:rPr>
              <a:t></a:t>
            </a:r>
            <a:endParaRPr lang="en-US" altLang="en-US" sz="4400">
              <a:latin typeface="Tahoma" charset="0"/>
              <a:ea typeface="ＭＳ Ｐゴシック" charset="-128"/>
            </a:endParaRPr>
          </a:p>
        </p:txBody>
      </p:sp>
      <p:grpSp>
        <p:nvGrpSpPr>
          <p:cNvPr id="33797" name="Group 6">
            <a:extLst>
              <a:ext uri="{FF2B5EF4-FFF2-40B4-BE49-F238E27FC236}">
                <a16:creationId xmlns:a16="http://schemas.microsoft.com/office/drawing/2014/main" id="{44E9DF38-3104-514E-8392-7EBD50E59F68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743200"/>
            <a:ext cx="533400" cy="609600"/>
            <a:chOff x="288" y="1728"/>
            <a:chExt cx="336" cy="384"/>
          </a:xfrm>
        </p:grpSpPr>
        <p:sp>
          <p:nvSpPr>
            <p:cNvPr id="29703" name="Oval 7">
              <a:extLst>
                <a:ext uri="{FF2B5EF4-FFF2-40B4-BE49-F238E27FC236}">
                  <a16:creationId xmlns:a16="http://schemas.microsoft.com/office/drawing/2014/main" id="{7DE8E662-D4BE-694D-A64A-4C0B59A72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776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9704" name="Text Box 8">
              <a:extLst>
                <a:ext uri="{FF2B5EF4-FFF2-40B4-BE49-F238E27FC236}">
                  <a16:creationId xmlns:a16="http://schemas.microsoft.com/office/drawing/2014/main" id="{801E4EC3-E9FF-D848-AECA-B116024DE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728"/>
              <a:ext cx="310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sv-SE" altLang="en-US" sz="2800">
                  <a:latin typeface="Tahoma" charset="0"/>
                  <a:ea typeface="ＭＳ Ｐゴシック" charset="-128"/>
                </a:rPr>
                <a:t>x</a:t>
              </a:r>
              <a:r>
                <a:rPr lang="sv-SE" altLang="en-US" sz="2800" baseline="-25000">
                  <a:latin typeface="Tahoma" charset="0"/>
                  <a:ea typeface="ＭＳ Ｐゴシック" charset="-128"/>
                </a:rPr>
                <a:t>1</a:t>
              </a:r>
              <a:endParaRPr lang="en-US" altLang="en-US" sz="2800" baseline="-25000">
                <a:latin typeface="Tahoma" charset="0"/>
                <a:ea typeface="ＭＳ Ｐゴシック" charset="-128"/>
              </a:endParaRPr>
            </a:p>
          </p:txBody>
        </p:sp>
      </p:grpSp>
      <p:grpSp>
        <p:nvGrpSpPr>
          <p:cNvPr id="33798" name="Group 9">
            <a:extLst>
              <a:ext uri="{FF2B5EF4-FFF2-40B4-BE49-F238E27FC236}">
                <a16:creationId xmlns:a16="http://schemas.microsoft.com/office/drawing/2014/main" id="{8CF379BA-563D-1740-AF5C-56C691ECCC3A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581400"/>
            <a:ext cx="533400" cy="609600"/>
            <a:chOff x="288" y="1728"/>
            <a:chExt cx="336" cy="384"/>
          </a:xfrm>
        </p:grpSpPr>
        <p:sp>
          <p:nvSpPr>
            <p:cNvPr id="29706" name="Oval 10">
              <a:extLst>
                <a:ext uri="{FF2B5EF4-FFF2-40B4-BE49-F238E27FC236}">
                  <a16:creationId xmlns:a16="http://schemas.microsoft.com/office/drawing/2014/main" id="{901669C4-547F-B049-B427-BB09F955F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776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9707" name="Text Box 11">
              <a:extLst>
                <a:ext uri="{FF2B5EF4-FFF2-40B4-BE49-F238E27FC236}">
                  <a16:creationId xmlns:a16="http://schemas.microsoft.com/office/drawing/2014/main" id="{636C933A-0830-2F4F-BE99-0A6424CA0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728"/>
              <a:ext cx="310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sv-SE" altLang="en-US" sz="2800">
                  <a:latin typeface="Tahoma" charset="0"/>
                  <a:ea typeface="ＭＳ Ｐゴシック" charset="-128"/>
                </a:rPr>
                <a:t>x</a:t>
              </a:r>
              <a:r>
                <a:rPr lang="sv-SE" altLang="en-US" sz="2800" baseline="-25000">
                  <a:latin typeface="Tahoma" charset="0"/>
                  <a:ea typeface="ＭＳ Ｐゴシック" charset="-128"/>
                </a:rPr>
                <a:t>2</a:t>
              </a:r>
              <a:endParaRPr lang="en-US" altLang="en-US" sz="2800" baseline="-25000">
                <a:latin typeface="Tahoma" charset="0"/>
                <a:ea typeface="ＭＳ Ｐゴシック" charset="-128"/>
              </a:endParaRPr>
            </a:p>
          </p:txBody>
        </p:sp>
      </p:grpSp>
      <p:grpSp>
        <p:nvGrpSpPr>
          <p:cNvPr id="33799" name="Group 12">
            <a:extLst>
              <a:ext uri="{FF2B5EF4-FFF2-40B4-BE49-F238E27FC236}">
                <a16:creationId xmlns:a16="http://schemas.microsoft.com/office/drawing/2014/main" id="{704856BB-6163-B649-90DA-DFDCFDB026D4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5029200"/>
            <a:ext cx="533400" cy="609600"/>
            <a:chOff x="288" y="1728"/>
            <a:chExt cx="336" cy="384"/>
          </a:xfrm>
        </p:grpSpPr>
        <p:sp>
          <p:nvSpPr>
            <p:cNvPr id="29709" name="Oval 13">
              <a:extLst>
                <a:ext uri="{FF2B5EF4-FFF2-40B4-BE49-F238E27FC236}">
                  <a16:creationId xmlns:a16="http://schemas.microsoft.com/office/drawing/2014/main" id="{D0580BBB-B76A-7745-8235-3DC6F5712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776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9710" name="Text Box 14">
              <a:extLst>
                <a:ext uri="{FF2B5EF4-FFF2-40B4-BE49-F238E27FC236}">
                  <a16:creationId xmlns:a16="http://schemas.microsoft.com/office/drawing/2014/main" id="{EC0BCCC5-C7EA-0D47-9EFD-E5EFBA55D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728"/>
              <a:ext cx="312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sv-SE" altLang="en-US" sz="2800" err="1">
                  <a:latin typeface="Tahoma" charset="0"/>
                  <a:ea typeface="ＭＳ Ｐゴシック" charset="-128"/>
                </a:rPr>
                <a:t>x</a:t>
              </a:r>
              <a:r>
                <a:rPr lang="sv-SE" altLang="en-US" sz="2800" baseline="-25000" err="1">
                  <a:latin typeface="Tahoma" charset="0"/>
                  <a:ea typeface="ＭＳ Ｐゴシック" charset="-128"/>
                </a:rPr>
                <a:t>n</a:t>
              </a:r>
              <a:endParaRPr lang="en-US" altLang="en-US" sz="2800" baseline="-25000">
                <a:latin typeface="Tahoma" charset="0"/>
                <a:ea typeface="ＭＳ Ｐゴシック" charset="-128"/>
              </a:endParaRPr>
            </a:p>
          </p:txBody>
        </p:sp>
      </p:grpSp>
      <p:sp>
        <p:nvSpPr>
          <p:cNvPr id="29711" name="Line 15">
            <a:extLst>
              <a:ext uri="{FF2B5EF4-FFF2-40B4-BE49-F238E27FC236}">
                <a16:creationId xmlns:a16="http://schemas.microsoft.com/office/drawing/2014/main" id="{33AB9F04-FF8F-A545-ADB6-87924023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048000"/>
            <a:ext cx="1066800" cy="609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29712" name="Line 16">
            <a:extLst>
              <a:ext uri="{FF2B5EF4-FFF2-40B4-BE49-F238E27FC236}">
                <a16:creationId xmlns:a16="http://schemas.microsoft.com/office/drawing/2014/main" id="{F1997C3D-5784-FB49-A31A-427428160A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810000"/>
            <a:ext cx="990600" cy="76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29713" name="Line 17">
            <a:extLst>
              <a:ext uri="{FF2B5EF4-FFF2-40B4-BE49-F238E27FC236}">
                <a16:creationId xmlns:a16="http://schemas.microsoft.com/office/drawing/2014/main" id="{D5DD28F2-6754-9A40-A7D9-6047E0664D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4343400"/>
            <a:ext cx="1066800" cy="990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29714" name="Text Box 18">
            <a:extLst>
              <a:ext uri="{FF2B5EF4-FFF2-40B4-BE49-F238E27FC236}">
                <a16:creationId xmlns:a16="http://schemas.microsoft.com/office/drawing/2014/main" id="{57F4F6A1-CEFA-A747-8438-2F77A7281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86201"/>
            <a:ext cx="340158" cy="129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v-SE" altLang="en-US" sz="4000">
                <a:latin typeface="Tahoma" charset="0"/>
                <a:ea typeface="ＭＳ Ｐゴシック" charset="-128"/>
              </a:rPr>
              <a:t>.</a:t>
            </a:r>
          </a:p>
          <a:p>
            <a:pPr eaLnBrk="1" hangingPunct="1">
              <a:lnSpc>
                <a:spcPct val="40000"/>
              </a:lnSpc>
              <a:defRPr/>
            </a:pPr>
            <a:r>
              <a:rPr lang="sv-SE" altLang="en-US" sz="4000">
                <a:latin typeface="Tahoma" charset="0"/>
                <a:ea typeface="ＭＳ Ｐゴシック" charset="-128"/>
              </a:rPr>
              <a:t>.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sv-SE" altLang="en-US" sz="4000">
                <a:latin typeface="Tahoma" charset="0"/>
                <a:ea typeface="ＭＳ Ｐゴシック" charset="-128"/>
              </a:rPr>
              <a:t>.</a:t>
            </a:r>
            <a:endParaRPr lang="en-US" altLang="en-US" sz="4000">
              <a:latin typeface="Tahoma" charset="0"/>
              <a:ea typeface="ＭＳ Ｐゴシック" charset="-128"/>
            </a:endParaRPr>
          </a:p>
        </p:txBody>
      </p:sp>
      <p:sp>
        <p:nvSpPr>
          <p:cNvPr id="29715" name="Text Box 19">
            <a:extLst>
              <a:ext uri="{FF2B5EF4-FFF2-40B4-BE49-F238E27FC236}">
                <a16:creationId xmlns:a16="http://schemas.microsoft.com/office/drawing/2014/main" id="{45AC1C1B-0486-A54B-A623-853DCCA71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743200"/>
            <a:ext cx="57943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v-SE" altLang="en-US" sz="2800">
                <a:latin typeface="Tahoma" charset="0"/>
                <a:ea typeface="ＭＳ Ｐゴシック" charset="-128"/>
              </a:rPr>
              <a:t>w</a:t>
            </a:r>
            <a:r>
              <a:rPr lang="sv-SE" altLang="en-US" sz="2800" baseline="-25000">
                <a:latin typeface="Tahoma" charset="0"/>
                <a:ea typeface="ＭＳ Ｐゴシック" charset="-128"/>
              </a:rPr>
              <a:t>1</a:t>
            </a:r>
            <a:endParaRPr lang="en-US" altLang="en-US" sz="2800" baseline="-25000">
              <a:latin typeface="Tahoma" charset="0"/>
              <a:ea typeface="ＭＳ Ｐゴシック" charset="-128"/>
            </a:endParaRPr>
          </a:p>
        </p:txBody>
      </p:sp>
      <p:sp>
        <p:nvSpPr>
          <p:cNvPr id="29716" name="Text Box 20">
            <a:extLst>
              <a:ext uri="{FF2B5EF4-FFF2-40B4-BE49-F238E27FC236}">
                <a16:creationId xmlns:a16="http://schemas.microsoft.com/office/drawing/2014/main" id="{913C40DF-E249-7D4C-A366-E9B2FA31E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276600"/>
            <a:ext cx="57943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v-SE" altLang="en-US" sz="2800">
                <a:latin typeface="Tahoma" charset="0"/>
                <a:ea typeface="ＭＳ Ｐゴシック" charset="-128"/>
              </a:rPr>
              <a:t>w</a:t>
            </a:r>
            <a:r>
              <a:rPr lang="sv-SE" altLang="en-US" sz="2800" baseline="-25000">
                <a:latin typeface="Tahoma" charset="0"/>
                <a:ea typeface="ＭＳ Ｐゴシック" charset="-128"/>
              </a:rPr>
              <a:t>2</a:t>
            </a:r>
            <a:endParaRPr lang="en-US" altLang="en-US" sz="2800" baseline="-25000">
              <a:latin typeface="Tahoma" charset="0"/>
              <a:ea typeface="ＭＳ Ｐゴシック" charset="-128"/>
            </a:endParaRPr>
          </a:p>
        </p:txBody>
      </p:sp>
      <p:sp>
        <p:nvSpPr>
          <p:cNvPr id="29717" name="Text Box 21">
            <a:extLst>
              <a:ext uri="{FF2B5EF4-FFF2-40B4-BE49-F238E27FC236}">
                <a16:creationId xmlns:a16="http://schemas.microsoft.com/office/drawing/2014/main" id="{74EAAF1E-377A-C74D-BD5E-348E4EF71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4495800"/>
            <a:ext cx="58261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v-SE" altLang="en-US" sz="2800">
                <a:latin typeface="Tahoma" charset="0"/>
                <a:ea typeface="ＭＳ Ｐゴシック" charset="-128"/>
              </a:rPr>
              <a:t>w</a:t>
            </a:r>
            <a:r>
              <a:rPr lang="sv-SE" altLang="en-US" sz="2800" baseline="-25000">
                <a:latin typeface="Tahoma" charset="0"/>
                <a:ea typeface="ＭＳ Ｐゴシック" charset="-128"/>
              </a:rPr>
              <a:t>n</a:t>
            </a:r>
            <a:endParaRPr lang="en-US" altLang="en-US" sz="2800" baseline="-25000">
              <a:latin typeface="Tahoma" charset="0"/>
              <a:ea typeface="ＭＳ Ｐゴシック" charset="-128"/>
            </a:endParaRPr>
          </a:p>
        </p:txBody>
      </p:sp>
      <p:sp>
        <p:nvSpPr>
          <p:cNvPr id="29718" name="Text Box 22">
            <a:extLst>
              <a:ext uri="{FF2B5EF4-FFF2-40B4-BE49-F238E27FC236}">
                <a16:creationId xmlns:a16="http://schemas.microsoft.com/office/drawing/2014/main" id="{23E7D4E3-DDE8-B04A-85FA-92B7121DC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971800"/>
            <a:ext cx="57943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v-SE" altLang="en-US" sz="2800">
                <a:latin typeface="Tahoma" charset="0"/>
                <a:ea typeface="ＭＳ Ｐゴシック" charset="-128"/>
              </a:rPr>
              <a:t>w</a:t>
            </a:r>
            <a:r>
              <a:rPr lang="sv-SE" altLang="en-US" sz="2800" baseline="-25000">
                <a:latin typeface="Tahoma" charset="0"/>
                <a:ea typeface="ＭＳ Ｐゴシック" charset="-128"/>
              </a:rPr>
              <a:t>0</a:t>
            </a:r>
            <a:endParaRPr lang="en-US" altLang="en-US" sz="2800" baseline="-25000">
              <a:latin typeface="Tahoma" charset="0"/>
              <a:ea typeface="ＭＳ Ｐゴシック" charset="-128"/>
            </a:endParaRPr>
          </a:p>
        </p:txBody>
      </p:sp>
      <p:sp>
        <p:nvSpPr>
          <p:cNvPr id="29719" name="Text Box 23">
            <a:extLst>
              <a:ext uri="{FF2B5EF4-FFF2-40B4-BE49-F238E27FC236}">
                <a16:creationId xmlns:a16="http://schemas.microsoft.com/office/drawing/2014/main" id="{90092F3D-C5C6-F94F-9B72-12B76FBDD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1" y="2438400"/>
            <a:ext cx="9747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v-SE" altLang="en-US" sz="2800">
                <a:latin typeface="Tahoma" charset="0"/>
                <a:ea typeface="ＭＳ Ｐゴシック" charset="-128"/>
              </a:rPr>
              <a:t>X</a:t>
            </a:r>
            <a:r>
              <a:rPr lang="sv-SE" altLang="en-US" sz="2800" baseline="-25000">
                <a:latin typeface="Tahoma" charset="0"/>
                <a:ea typeface="ＭＳ Ｐゴシック" charset="-128"/>
              </a:rPr>
              <a:t>0</a:t>
            </a:r>
            <a:r>
              <a:rPr lang="sv-SE" altLang="en-US" sz="2800">
                <a:latin typeface="Tahoma" charset="0"/>
                <a:ea typeface="ＭＳ Ｐゴシック" charset="-128"/>
              </a:rPr>
              <a:t>=1</a:t>
            </a:r>
            <a:endParaRPr lang="en-US" altLang="en-US" sz="2800" baseline="-25000">
              <a:latin typeface="Tahoma" charset="0"/>
              <a:ea typeface="ＭＳ Ｐゴシック" charset="-128"/>
            </a:endParaRPr>
          </a:p>
        </p:txBody>
      </p:sp>
      <p:sp>
        <p:nvSpPr>
          <p:cNvPr id="29720" name="Line 24">
            <a:extLst>
              <a:ext uri="{FF2B5EF4-FFF2-40B4-BE49-F238E27FC236}">
                <a16:creationId xmlns:a16="http://schemas.microsoft.com/office/drawing/2014/main" id="{6EFFD093-4BE3-DA4B-94B6-8FAC72B638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971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29722" name="Oval 26">
            <a:extLst>
              <a:ext uri="{FF2B5EF4-FFF2-40B4-BE49-F238E27FC236}">
                <a16:creationId xmlns:a16="http://schemas.microsoft.com/office/drawing/2014/main" id="{9D89B3F1-0DA6-0F4A-8FBC-92543AA72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429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grpSp>
        <p:nvGrpSpPr>
          <p:cNvPr id="33811" name="Group 27">
            <a:extLst>
              <a:ext uri="{FF2B5EF4-FFF2-40B4-BE49-F238E27FC236}">
                <a16:creationId xmlns:a16="http://schemas.microsoft.com/office/drawing/2014/main" id="{9785DAAC-9D04-DB41-A028-18D66D1F3A7F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3429000"/>
            <a:ext cx="838200" cy="838200"/>
            <a:chOff x="1488" y="3456"/>
            <a:chExt cx="864" cy="672"/>
          </a:xfrm>
        </p:grpSpPr>
        <p:sp>
          <p:nvSpPr>
            <p:cNvPr id="29724" name="Line 28">
              <a:extLst>
                <a:ext uri="{FF2B5EF4-FFF2-40B4-BE49-F238E27FC236}">
                  <a16:creationId xmlns:a16="http://schemas.microsoft.com/office/drawing/2014/main" id="{F7650DBA-F0AA-E346-A8A2-3F7A50F3E1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5" y="3840"/>
              <a:ext cx="62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9725" name="Line 29">
              <a:extLst>
                <a:ext uri="{FF2B5EF4-FFF2-40B4-BE49-F238E27FC236}">
                  <a16:creationId xmlns:a16="http://schemas.microsoft.com/office/drawing/2014/main" id="{E1DA9731-DDE5-3B4A-8F62-BFE4E6421F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3600"/>
              <a:ext cx="0" cy="43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9726" name="Line 30">
              <a:extLst>
                <a:ext uri="{FF2B5EF4-FFF2-40B4-BE49-F238E27FC236}">
                  <a16:creationId xmlns:a16="http://schemas.microsoft.com/office/drawing/2014/main" id="{64DB11EB-E3C0-ED4E-ACEA-0CF63A32D9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0" y="3456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9727" name="Line 31">
              <a:extLst>
                <a:ext uri="{FF2B5EF4-FFF2-40B4-BE49-F238E27FC236}">
                  <a16:creationId xmlns:a16="http://schemas.microsoft.com/office/drawing/2014/main" id="{302E2E22-1E73-864E-BF2F-10E5BF5E37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88" y="4033"/>
              <a:ext cx="4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9728" name="Line 32">
              <a:extLst>
                <a:ext uri="{FF2B5EF4-FFF2-40B4-BE49-F238E27FC236}">
                  <a16:creationId xmlns:a16="http://schemas.microsoft.com/office/drawing/2014/main" id="{AE4AA1EC-7C33-4445-B624-C4197018E1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20" y="3600"/>
              <a:ext cx="4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29729" name="Line 33">
            <a:extLst>
              <a:ext uri="{FF2B5EF4-FFF2-40B4-BE49-F238E27FC236}">
                <a16:creationId xmlns:a16="http://schemas.microsoft.com/office/drawing/2014/main" id="{2BCBB882-0BBD-2046-B6E5-A566AD8608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8862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29730" name="Line 34">
            <a:extLst>
              <a:ext uri="{FF2B5EF4-FFF2-40B4-BE49-F238E27FC236}">
                <a16:creationId xmlns:a16="http://schemas.microsoft.com/office/drawing/2014/main" id="{985F094C-29A3-D549-8589-24D3FE6F5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38862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grpSp>
        <p:nvGrpSpPr>
          <p:cNvPr id="33814" name="Group 35">
            <a:extLst>
              <a:ext uri="{FF2B5EF4-FFF2-40B4-BE49-F238E27FC236}">
                <a16:creationId xmlns:a16="http://schemas.microsoft.com/office/drawing/2014/main" id="{4AC59115-B370-5B4D-90CE-E2B27C8A3A8A}"/>
              </a:ext>
            </a:extLst>
          </p:cNvPr>
          <p:cNvGrpSpPr>
            <a:grpSpLocks/>
          </p:cNvGrpSpPr>
          <p:nvPr/>
        </p:nvGrpSpPr>
        <p:grpSpPr bwMode="auto">
          <a:xfrm>
            <a:off x="9296400" y="3581400"/>
            <a:ext cx="533400" cy="533400"/>
            <a:chOff x="288" y="1776"/>
            <a:chExt cx="336" cy="336"/>
          </a:xfrm>
        </p:grpSpPr>
        <p:sp>
          <p:nvSpPr>
            <p:cNvPr id="29732" name="Oval 36">
              <a:extLst>
                <a:ext uri="{FF2B5EF4-FFF2-40B4-BE49-F238E27FC236}">
                  <a16:creationId xmlns:a16="http://schemas.microsoft.com/office/drawing/2014/main" id="{79D7F071-DC2F-7146-855D-8C03EC39E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776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9733" name="Text Box 37">
              <a:extLst>
                <a:ext uri="{FF2B5EF4-FFF2-40B4-BE49-F238E27FC236}">
                  <a16:creationId xmlns:a16="http://schemas.microsoft.com/office/drawing/2014/main" id="{9C722638-09A7-2D4D-AEC2-96DF233E7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800"/>
              <a:ext cx="116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en-US" altLang="en-US" sz="2800" baseline="-25000">
                <a:latin typeface="Tahoma" charset="0"/>
                <a:ea typeface="ＭＳ Ｐゴシック" charset="-128"/>
              </a:endParaRPr>
            </a:p>
          </p:txBody>
        </p:sp>
      </p:grpSp>
      <p:sp>
        <p:nvSpPr>
          <p:cNvPr id="29735" name="Text Box 39">
            <a:extLst>
              <a:ext uri="{FF2B5EF4-FFF2-40B4-BE49-F238E27FC236}">
                <a16:creationId xmlns:a16="http://schemas.microsoft.com/office/drawing/2014/main" id="{C3E12475-9646-4449-8C13-2702293E6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1" y="3605213"/>
            <a:ext cx="3778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v-SE" altLang="en-US" sz="2800">
                <a:latin typeface="Tahoma" charset="0"/>
                <a:ea typeface="ＭＳ Ｐゴシック" charset="-128"/>
              </a:rPr>
              <a:t>o</a:t>
            </a:r>
            <a:endParaRPr lang="en-US" altLang="en-US" sz="2800">
              <a:latin typeface="Tahoma" charset="0"/>
              <a:ea typeface="ＭＳ Ｐゴシック" charset="-128"/>
            </a:endParaRPr>
          </a:p>
        </p:txBody>
      </p:sp>
      <p:graphicFrame>
        <p:nvGraphicFramePr>
          <p:cNvPr id="33816" name="Object 41">
            <a:extLst>
              <a:ext uri="{FF2B5EF4-FFF2-40B4-BE49-F238E27FC236}">
                <a16:creationId xmlns:a16="http://schemas.microsoft.com/office/drawing/2014/main" id="{1CD60FE8-6A3F-314E-B452-916433E033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4495800"/>
          <a:ext cx="1828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1" name="Equation" r:id="rId4" imgW="16459200" imgH="7772400" progId="Equation.3">
                  <p:embed/>
                </p:oleObj>
              </mc:Choice>
              <mc:Fallback>
                <p:oleObj name="Equation" r:id="rId4" imgW="16459200" imgH="7772400" progId="Equation.3">
                  <p:embed/>
                  <p:pic>
                    <p:nvPicPr>
                      <p:cNvPr id="33816" name="Object 41">
                        <a:extLst>
                          <a:ext uri="{FF2B5EF4-FFF2-40B4-BE49-F238E27FC236}">
                            <a16:creationId xmlns:a16="http://schemas.microsoft.com/office/drawing/2014/main" id="{1CD60FE8-6A3F-314E-B452-916433E033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495800"/>
                        <a:ext cx="18288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7" name="Object 42">
            <a:extLst>
              <a:ext uri="{FF2B5EF4-FFF2-40B4-BE49-F238E27FC236}">
                <a16:creationId xmlns:a16="http://schemas.microsoft.com/office/drawing/2014/main" id="{DAAB3E03-DBFE-684C-B84A-BF4F463F13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4495800"/>
          <a:ext cx="3733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2" name="Equation" r:id="rId6" imgW="19558000" imgH="4318000" progId="Equation.3">
                  <p:embed/>
                </p:oleObj>
              </mc:Choice>
              <mc:Fallback>
                <p:oleObj name="Equation" r:id="rId6" imgW="19558000" imgH="4318000" progId="Equation.3">
                  <p:embed/>
                  <p:pic>
                    <p:nvPicPr>
                      <p:cNvPr id="33817" name="Object 42">
                        <a:extLst>
                          <a:ext uri="{FF2B5EF4-FFF2-40B4-BE49-F238E27FC236}">
                            <a16:creationId xmlns:a16="http://schemas.microsoft.com/office/drawing/2014/main" id="{DAAB3E03-DBFE-684C-B84A-BF4F463F1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95800"/>
                        <a:ext cx="3733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8" name="Text Box 43">
            <a:extLst>
              <a:ext uri="{FF2B5EF4-FFF2-40B4-BE49-F238E27FC236}">
                <a16:creationId xmlns:a16="http://schemas.microsoft.com/office/drawing/2014/main" id="{202B705A-C258-B34C-B6E2-60192FAA9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325" y="6023917"/>
            <a:ext cx="694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2400" err="1">
                <a:latin typeface="Arial" panose="020B0604020202020204" pitchFamily="34" charset="0"/>
              </a:rPr>
              <a:t>McCulloch</a:t>
            </a:r>
            <a:r>
              <a:rPr lang="de-DE" altLang="en-US" sz="2400">
                <a:latin typeface="Arial" panose="020B0604020202020204" pitchFamily="34" charset="0"/>
              </a:rPr>
              <a:t>-Pitts </a:t>
            </a:r>
            <a:r>
              <a:rPr lang="de-DE" altLang="en-US" sz="2400" err="1">
                <a:latin typeface="Arial" panose="020B0604020202020204" pitchFamily="34" charset="0"/>
              </a:rPr>
              <a:t>model</a:t>
            </a:r>
            <a:r>
              <a:rPr lang="de-DE" altLang="en-US" sz="2400">
                <a:latin typeface="Arial" panose="020B0604020202020204" pitchFamily="34" charset="0"/>
              </a:rPr>
              <a:t> </a:t>
            </a:r>
            <a:r>
              <a:rPr lang="de-DE" altLang="en-US" sz="2400" err="1">
                <a:latin typeface="Arial" panose="020B0604020202020204" pitchFamily="34" charset="0"/>
              </a:rPr>
              <a:t>of</a:t>
            </a:r>
            <a:r>
              <a:rPr lang="de-DE" altLang="en-US" sz="2400">
                <a:latin typeface="Arial" panose="020B0604020202020204" pitchFamily="34" charset="0"/>
              </a:rPr>
              <a:t> a </a:t>
            </a:r>
            <a:r>
              <a:rPr lang="de-DE" altLang="en-US" sz="2400" err="1">
                <a:latin typeface="Arial" panose="020B0604020202020204" pitchFamily="34" charset="0"/>
              </a:rPr>
              <a:t>neuron</a:t>
            </a:r>
            <a:r>
              <a:rPr lang="de-DE" altLang="en-US" sz="2400">
                <a:latin typeface="Arial" panose="020B0604020202020204" pitchFamily="34" charset="0"/>
              </a:rPr>
              <a:t> (1943)</a:t>
            </a:r>
          </a:p>
        </p:txBody>
      </p:sp>
      <p:sp>
        <p:nvSpPr>
          <p:cNvPr id="33819" name="Text Box 44">
            <a:extLst>
              <a:ext uri="{FF2B5EF4-FFF2-40B4-BE49-F238E27FC236}">
                <a16:creationId xmlns:a16="http://schemas.microsoft.com/office/drawing/2014/main" id="{C8F51A25-4CB0-7541-BD78-ACCC4E011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438400"/>
            <a:ext cx="419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</a:t>
            </a:r>
            <a:r>
              <a:rPr lang="en-US" altLang="en-US" sz="1800"/>
              <a:t>he </a:t>
            </a:r>
            <a:r>
              <a:rPr lang="en-US" altLang="en-US" sz="1800">
                <a:latin typeface="Arial" panose="020B0604020202020204" pitchFamily="34" charset="0"/>
              </a:rPr>
              <a:t>“</a:t>
            </a:r>
            <a:r>
              <a:rPr lang="en-US" altLang="en-US" sz="1800"/>
              <a:t>bias</a:t>
            </a:r>
            <a:r>
              <a:rPr lang="en-US" altLang="en-US" sz="1800">
                <a:latin typeface="Arial" panose="020B0604020202020204" pitchFamily="34" charset="0"/>
              </a:rPr>
              <a:t>”</a:t>
            </a:r>
            <a:r>
              <a:rPr lang="en-US" altLang="en-US" sz="1800"/>
              <a:t>, a constant term that does not depend on any input value</a:t>
            </a:r>
            <a:endParaRPr lang="en-US" altLang="en-US" sz="2400"/>
          </a:p>
        </p:txBody>
      </p:sp>
      <p:sp>
        <p:nvSpPr>
          <p:cNvPr id="33820" name="Line 45">
            <a:extLst>
              <a:ext uri="{FF2B5EF4-FFF2-40B4-BE49-F238E27FC236}">
                <a16:creationId xmlns:a16="http://schemas.microsoft.com/office/drawing/2014/main" id="{CF1E6410-E4C2-3448-9C85-6FBC00D159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2667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FFE65-0A9E-7244-9544-0D8FC77678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9098" y="181173"/>
            <a:ext cx="3428204" cy="21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73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5F480B8-B361-2148-9BBF-17D06FBD5F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Linearly separable patterns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0FA93B7-9A37-854E-BC4C-1569381BE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  <a:defRPr/>
            </a:pPr>
            <a:endParaRPr lang="en-US" altLang="en-US"/>
          </a:p>
          <a:p>
            <a:pPr eaLnBrk="1" hangingPunct="1">
              <a:buFont typeface="Wingdings" charset="2"/>
              <a:buChar char="n"/>
              <a:defRPr/>
            </a:pPr>
            <a:endParaRPr lang="en-US" altLang="en-US"/>
          </a:p>
        </p:txBody>
      </p:sp>
      <p:pic>
        <p:nvPicPr>
          <p:cNvPr id="31751" name="Picture 7">
            <a:extLst>
              <a:ext uri="{FF2B5EF4-FFF2-40B4-BE49-F238E27FC236}">
                <a16:creationId xmlns:a16="http://schemas.microsoft.com/office/drawing/2014/main" id="{0D849B7E-8C7B-D345-B446-8F2F2F0C1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819400"/>
            <a:ext cx="5318125" cy="360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37892" name="Object 9">
            <a:extLst>
              <a:ext uri="{FF2B5EF4-FFF2-40B4-BE49-F238E27FC236}">
                <a16:creationId xmlns:a16="http://schemas.microsoft.com/office/drawing/2014/main" id="{CF5801C5-E52E-2241-86D1-59D7067048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351630"/>
              </p:ext>
            </p:extLst>
          </p:nvPr>
        </p:nvGraphicFramePr>
        <p:xfrm>
          <a:off x="2875051" y="1574800"/>
          <a:ext cx="2362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5" name="Equation" r:id="rId5" imgW="18059400" imgH="7772400" progId="Equation.3">
                  <p:embed/>
                </p:oleObj>
              </mc:Choice>
              <mc:Fallback>
                <p:oleObj name="Equation" r:id="rId5" imgW="18059400" imgH="7772400" progId="Equation.3">
                  <p:embed/>
                  <p:pic>
                    <p:nvPicPr>
                      <p:cNvPr id="37892" name="Object 9">
                        <a:extLst>
                          <a:ext uri="{FF2B5EF4-FFF2-40B4-BE49-F238E27FC236}">
                            <a16:creationId xmlns:a16="http://schemas.microsoft.com/office/drawing/2014/main" id="{CF5801C5-E52E-2241-86D1-59D7067048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051" y="1574800"/>
                        <a:ext cx="2362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12">
            <a:extLst>
              <a:ext uri="{FF2B5EF4-FFF2-40B4-BE49-F238E27FC236}">
                <a16:creationId xmlns:a16="http://schemas.microsoft.com/office/drawing/2014/main" id="{35CC71D5-6662-B646-BDD0-FBF015F331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1828800"/>
          <a:ext cx="32004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6" name="Equation" r:id="rId7" imgW="17221200" imgH="10972800" progId="Equation.3">
                  <p:embed/>
                </p:oleObj>
              </mc:Choice>
              <mc:Fallback>
                <p:oleObj name="Equation" r:id="rId7" imgW="17221200" imgH="10972800" progId="Equation.3">
                  <p:embed/>
                  <p:pic>
                    <p:nvPicPr>
                      <p:cNvPr id="37893" name="Object 12">
                        <a:extLst>
                          <a:ext uri="{FF2B5EF4-FFF2-40B4-BE49-F238E27FC236}">
                            <a16:creationId xmlns:a16="http://schemas.microsoft.com/office/drawing/2014/main" id="{35CC71D5-6662-B646-BDD0-FBF015F331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828800"/>
                        <a:ext cx="3200400" cy="203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13">
            <a:extLst>
              <a:ext uri="{FF2B5EF4-FFF2-40B4-BE49-F238E27FC236}">
                <a16:creationId xmlns:a16="http://schemas.microsoft.com/office/drawing/2014/main" id="{5801A724-69E7-0649-92C5-33ABB51DE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001294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Helvetica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Helvetica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itchFamily="2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i="1">
                <a:latin typeface="Arial" panose="020B0604020202020204" pitchFamily="34" charset="0"/>
              </a:rPr>
              <a:t>X</a:t>
            </a:r>
            <a:r>
              <a:rPr lang="en-US" altLang="en-US" sz="1400" i="1" baseline="-25000">
                <a:latin typeface="Arial" panose="020B0604020202020204" pitchFamily="34" charset="0"/>
              </a:rPr>
              <a:t>0</a:t>
            </a:r>
            <a:r>
              <a:rPr lang="en-US" altLang="en-US" sz="1400" i="1">
                <a:latin typeface="Arial" panose="020B0604020202020204" pitchFamily="34" charset="0"/>
              </a:rPr>
              <a:t>=1</a:t>
            </a:r>
            <a:r>
              <a:rPr lang="en-US" altLang="en-US" sz="1400">
                <a:latin typeface="Arial" panose="020B0604020202020204" pitchFamily="34" charset="0"/>
              </a:rPr>
              <a:t>, bias...</a:t>
            </a:r>
          </a:p>
        </p:txBody>
      </p:sp>
    </p:spTree>
    <p:extLst>
      <p:ext uri="{BB962C8B-B14F-4D97-AF65-F5344CB8AC3E}">
        <p14:creationId xmlns:p14="http://schemas.microsoft.com/office/powerpoint/2010/main" val="344608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D8DB3D3-8CE9-874E-BAAE-4400E82AE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81BD468-8C54-354B-8339-192A6A98C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The goal of a perceptron is to correctly classify the set of pattern </a:t>
            </a:r>
            <a:r>
              <a:rPr lang="en-US" altLang="en-US" b="1" i="1"/>
              <a:t>D</a:t>
            </a:r>
            <a:r>
              <a:rPr lang="en-US" altLang="en-US" i="1"/>
              <a:t>={</a:t>
            </a:r>
            <a:r>
              <a:rPr lang="en-US" altLang="en-US" b="1" i="1"/>
              <a:t>x</a:t>
            </a:r>
            <a:r>
              <a:rPr lang="en-US" altLang="en-US" i="1" baseline="-25000"/>
              <a:t>1</a:t>
            </a:r>
            <a:r>
              <a:rPr lang="en-US" altLang="en-US" i="1"/>
              <a:t>,</a:t>
            </a:r>
            <a:r>
              <a:rPr lang="en-US" altLang="en-US" b="1" i="1"/>
              <a:t>x</a:t>
            </a:r>
            <a:r>
              <a:rPr lang="en-US" altLang="en-US" i="1" baseline="-25000"/>
              <a:t>2</a:t>
            </a:r>
            <a:r>
              <a:rPr lang="en-US" altLang="en-US" i="1"/>
              <a:t>,..</a:t>
            </a:r>
            <a:r>
              <a:rPr lang="en-US" altLang="en-US" b="1" i="1"/>
              <a:t>x</a:t>
            </a:r>
            <a:r>
              <a:rPr lang="en-US" altLang="en-US" i="1" baseline="-25000"/>
              <a:t>m</a:t>
            </a:r>
            <a:r>
              <a:rPr lang="en-US" altLang="en-US" i="1"/>
              <a:t>}</a:t>
            </a:r>
            <a:r>
              <a:rPr lang="en-US" altLang="en-US"/>
              <a:t>  into one of the classes </a:t>
            </a:r>
            <a:r>
              <a:rPr lang="en-US" altLang="en-US" i="1"/>
              <a:t>C</a:t>
            </a:r>
            <a:r>
              <a:rPr lang="en-US" altLang="en-US" i="1" baseline="-25000"/>
              <a:t>1</a:t>
            </a:r>
            <a:r>
              <a:rPr lang="en-US" altLang="en-US"/>
              <a:t> and </a:t>
            </a:r>
            <a:r>
              <a:rPr lang="en-US" altLang="en-US" i="1"/>
              <a:t>C</a:t>
            </a:r>
            <a:r>
              <a:rPr lang="en-US" altLang="en-US" i="1" baseline="-25000"/>
              <a:t>2</a:t>
            </a:r>
            <a:endParaRPr lang="en-US" altLang="en-US"/>
          </a:p>
          <a:p>
            <a:pPr>
              <a:defRPr/>
            </a:pPr>
            <a:r>
              <a:rPr lang="en-US" altLang="en-US"/>
              <a:t>The output for class </a:t>
            </a:r>
            <a:r>
              <a:rPr lang="en-US" altLang="en-US" i="1"/>
              <a:t>C</a:t>
            </a:r>
            <a:r>
              <a:rPr lang="en-US" altLang="en-US" i="1" baseline="-25000"/>
              <a:t>1</a:t>
            </a:r>
            <a:r>
              <a:rPr lang="en-US" altLang="en-US"/>
              <a:t> is </a:t>
            </a:r>
            <a:r>
              <a:rPr lang="en-US" altLang="en-US" i="1"/>
              <a:t>o=1</a:t>
            </a:r>
            <a:r>
              <a:rPr lang="en-US" altLang="en-US"/>
              <a:t> and for </a:t>
            </a:r>
            <a:r>
              <a:rPr lang="en-US" altLang="en-US" i="1"/>
              <a:t>C</a:t>
            </a:r>
            <a:r>
              <a:rPr lang="en-US" altLang="en-US" i="1" baseline="-25000"/>
              <a:t>2</a:t>
            </a:r>
            <a:r>
              <a:rPr lang="en-US" altLang="en-US"/>
              <a:t> is </a:t>
            </a:r>
            <a:r>
              <a:rPr lang="en-US" altLang="en-US" i="1"/>
              <a:t>o=-1</a:t>
            </a:r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 lvl="1">
              <a:defRPr/>
            </a:pPr>
            <a:r>
              <a:rPr lang="en-US" altLang="en-US"/>
              <a:t>For</a:t>
            </a:r>
            <a:r>
              <a:rPr lang="en-US" altLang="en-US" i="1"/>
              <a:t> n=2 </a:t>
            </a:r>
            <a:r>
              <a:rPr lang="en-US" altLang="en-US" i="1">
                <a:sym typeface="Wingdings" charset="2"/>
              </a:rPr>
              <a:t></a:t>
            </a:r>
            <a:endParaRPr lang="en-US" altLang="en-US" i="1"/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FEE23CAD-EC06-F746-8E7A-9F48AA3F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615" y="3432809"/>
            <a:ext cx="3629346" cy="31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73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5E1A182-F50C-AF43-B3DE-A2AAC5712A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Perceptron learning rule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950F05C-6AE8-F841-AA22-6893E70FE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/>
              <a:t>Consider linearly separable problems</a:t>
            </a:r>
          </a:p>
          <a:p>
            <a:pPr>
              <a:defRPr/>
            </a:pPr>
            <a:r>
              <a:rPr lang="en-US" altLang="en-US"/>
              <a:t>How to find appropriate weights</a:t>
            </a:r>
          </a:p>
          <a:p>
            <a:pPr lvl="1">
              <a:defRPr/>
            </a:pPr>
            <a:r>
              <a:rPr lang="en-US" altLang="en-US"/>
              <a:t>Initialize each vector </a:t>
            </a:r>
            <a:r>
              <a:rPr lang="en-US" altLang="en-US" b="1" i="1"/>
              <a:t>w</a:t>
            </a:r>
            <a:r>
              <a:rPr lang="en-US" altLang="en-US"/>
              <a:t> to some small </a:t>
            </a:r>
            <a:r>
              <a:rPr lang="en-US" altLang="en-US" i="1"/>
              <a:t>random</a:t>
            </a:r>
            <a:r>
              <a:rPr lang="en-US" altLang="en-US"/>
              <a:t> values</a:t>
            </a:r>
          </a:p>
          <a:p>
            <a:pPr>
              <a:defRPr/>
            </a:pPr>
            <a:r>
              <a:rPr lang="en-US" altLang="en-US"/>
              <a:t>Look if the output pattern</a:t>
            </a:r>
            <a:r>
              <a:rPr lang="en-US" altLang="en-US" i="1"/>
              <a:t> o</a:t>
            </a:r>
            <a:r>
              <a:rPr lang="en-US" altLang="en-US"/>
              <a:t> belongs to the desired class, has the desired value</a:t>
            </a:r>
            <a:r>
              <a:rPr lang="en-US" altLang="en-US" i="1"/>
              <a:t> d</a:t>
            </a:r>
          </a:p>
          <a:p>
            <a:pPr>
              <a:defRPr/>
            </a:pPr>
            <a:endParaRPr lang="en-US" altLang="en-US" i="1"/>
          </a:p>
          <a:p>
            <a:pPr>
              <a:defRPr/>
            </a:pPr>
            <a:endParaRPr lang="en-US" altLang="en-US" i="1"/>
          </a:p>
          <a:p>
            <a:pPr>
              <a:defRPr/>
            </a:pPr>
            <a:r>
              <a:rPr lang="en-US" altLang="en-US" i="1">
                <a:sym typeface="Symbol" charset="2"/>
              </a:rPr>
              <a:t></a:t>
            </a:r>
            <a:r>
              <a:rPr lang="en-US" altLang="en-US"/>
              <a:t> is called the </a:t>
            </a:r>
            <a:r>
              <a:rPr lang="en-US" altLang="en-US" b="1"/>
              <a:t>learning rate</a:t>
            </a:r>
          </a:p>
          <a:p>
            <a:pPr>
              <a:defRPr/>
            </a:pPr>
            <a:r>
              <a:rPr lang="en-US" altLang="en-US" i="1">
                <a:sym typeface="Symbol" charset="2"/>
              </a:rPr>
              <a:t>0 &lt;  ≤ 1</a:t>
            </a:r>
            <a:endParaRPr lang="en-US" altLang="en-US"/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/>
          </a:p>
        </p:txBody>
      </p:sp>
      <p:graphicFrame>
        <p:nvGraphicFramePr>
          <p:cNvPr id="39939" name="Object 5">
            <a:extLst>
              <a:ext uri="{FF2B5EF4-FFF2-40B4-BE49-F238E27FC236}">
                <a16:creationId xmlns:a16="http://schemas.microsoft.com/office/drawing/2014/main" id="{D3343E28-A293-8847-BD5E-04889CDAA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06932"/>
              </p:ext>
            </p:extLst>
          </p:nvPr>
        </p:nvGraphicFramePr>
        <p:xfrm>
          <a:off x="2207231" y="4246562"/>
          <a:ext cx="30480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8" name="Equation" r:id="rId4" imgW="16865600" imgH="2641600" progId="Equation.3">
                  <p:embed/>
                </p:oleObj>
              </mc:Choice>
              <mc:Fallback>
                <p:oleObj name="Equation" r:id="rId4" imgW="16865600" imgH="2641600" progId="Equation.3">
                  <p:embed/>
                  <p:pic>
                    <p:nvPicPr>
                      <p:cNvPr id="39939" name="Object 5">
                        <a:extLst>
                          <a:ext uri="{FF2B5EF4-FFF2-40B4-BE49-F238E27FC236}">
                            <a16:creationId xmlns:a16="http://schemas.microsoft.com/office/drawing/2014/main" id="{D3343E28-A293-8847-BD5E-04889CDAAE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231" y="4246562"/>
                        <a:ext cx="30480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0" name="Bild 1">
            <a:extLst>
              <a:ext uri="{FF2B5EF4-FFF2-40B4-BE49-F238E27FC236}">
                <a16:creationId xmlns:a16="http://schemas.microsoft.com/office/drawing/2014/main" id="{BC8C4A5F-8C37-6A4B-AC86-511C7E2DB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46562"/>
            <a:ext cx="3276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C2FE2D-481A-ED47-9160-F904F99EF6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4013" y="205225"/>
            <a:ext cx="1667553" cy="21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96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5D94F2C-40FB-A64E-8C9B-383DB18DAB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65644C8-A2F7-2340-BC86-7E9F4803B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 supervised learning the network has its output compared with known correct answers</a:t>
            </a:r>
          </a:p>
          <a:p>
            <a:pPr lvl="1">
              <a:defRPr/>
            </a:pPr>
            <a:r>
              <a:rPr lang="en-US" altLang="en-US"/>
              <a:t>Supervised learning</a:t>
            </a:r>
          </a:p>
          <a:p>
            <a:pPr lvl="1">
              <a:defRPr/>
            </a:pPr>
            <a:r>
              <a:rPr lang="en-US" altLang="en-US"/>
              <a:t>Learning with a teacher</a:t>
            </a:r>
          </a:p>
          <a:p>
            <a:pPr>
              <a:defRPr/>
            </a:pPr>
            <a:r>
              <a:rPr lang="en-US" altLang="en-US" i="1"/>
              <a:t>(d-o)</a:t>
            </a:r>
            <a:r>
              <a:rPr lang="en-US" altLang="en-US"/>
              <a:t> plays the role of the error signal</a:t>
            </a:r>
          </a:p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The algorithm converges to the correct classification</a:t>
            </a:r>
            <a:endParaRPr lang="en-US" altLang="en-US" sz="2400"/>
          </a:p>
          <a:p>
            <a:pPr lvl="1">
              <a:defRPr/>
            </a:pPr>
            <a:r>
              <a:rPr lang="en-US" altLang="en-US"/>
              <a:t>if the training data is linearly separable</a:t>
            </a:r>
          </a:p>
          <a:p>
            <a:pPr lvl="1">
              <a:defRPr/>
            </a:pPr>
            <a:r>
              <a:rPr lang="en-US" altLang="en-US"/>
              <a:t>and </a:t>
            </a:r>
            <a:r>
              <a:rPr lang="en-US" altLang="en-US" i="1">
                <a:sym typeface="Symbol" charset="2"/>
              </a:rPr>
              <a:t></a:t>
            </a:r>
            <a:r>
              <a:rPr lang="en-US" altLang="en-US"/>
              <a:t> is sufficiently small</a:t>
            </a:r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950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1031</Words>
  <Application>Microsoft Macintosh PowerPoint</Application>
  <PresentationFormat>Widescreen</PresentationFormat>
  <Paragraphs>178</Paragraphs>
  <Slides>47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Calibri</vt:lpstr>
      <vt:lpstr>Calibri Light</vt:lpstr>
      <vt:lpstr>Helvetica</vt:lpstr>
      <vt:lpstr>Symbol</vt:lpstr>
      <vt:lpstr>Tahoma</vt:lpstr>
      <vt:lpstr>Times New Roman</vt:lpstr>
      <vt:lpstr>Verdana</vt:lpstr>
      <vt:lpstr>Wingdings</vt:lpstr>
      <vt:lpstr>Office Theme</vt:lpstr>
      <vt:lpstr>Equation</vt:lpstr>
      <vt:lpstr>  Lecture 11: Multilayer Perceptrons </vt:lpstr>
      <vt:lpstr>Similarity to real neurons...</vt:lpstr>
      <vt:lpstr>PowerPoint Presentation</vt:lpstr>
      <vt:lpstr>Sgn</vt:lpstr>
      <vt:lpstr>Perceptron (1957)</vt:lpstr>
      <vt:lpstr>Linearly separable patterns</vt:lpstr>
      <vt:lpstr>PowerPoint Presentation</vt:lpstr>
      <vt:lpstr>Perceptron learning rule</vt:lpstr>
      <vt:lpstr>PowerPoint Presentation</vt:lpstr>
      <vt:lpstr>XOR problem and Perceptron</vt:lpstr>
      <vt:lpstr>Multi-layer Networks</vt:lpstr>
      <vt:lpstr>XOR-example</vt:lpstr>
      <vt:lpstr>PowerPoint Presentation</vt:lpstr>
      <vt:lpstr>Gradient Descent for one Unit </vt:lpstr>
      <vt:lpstr>Linear Unit</vt:lpstr>
      <vt:lpstr>Sigmoid Unit </vt:lpstr>
      <vt:lpstr>Logistic Regression</vt:lpstr>
      <vt:lpstr>Sigmoid Unit versus Logistic Regression </vt:lpstr>
      <vt:lpstr>Linear Unit versus Logistic Regression </vt:lpstr>
      <vt:lpstr>Distance</vt:lpstr>
      <vt:lpstr>Better Decision Boundary of Logistic Regression LR (sigmoid) to Linear Unit</vt:lpstr>
      <vt:lpstr>Back-propagation (1980) </vt:lpstr>
      <vt:lpstr>PowerPoint Presentation</vt:lpstr>
      <vt:lpstr>PowerPoint Presentation</vt:lpstr>
      <vt:lpstr>PowerPoint Presentation</vt:lpstr>
      <vt:lpstr>Back-propagation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Networks with Hidden Linear Layers </vt:lpstr>
      <vt:lpstr>PowerPoint Presentation</vt:lpstr>
      <vt:lpstr>PowerPoint Presentation</vt:lpstr>
      <vt:lpstr>Two kind of Units </vt:lpstr>
      <vt:lpstr>Output Units are linear (Perceptron)</vt:lpstr>
      <vt:lpstr>Bias?</vt:lpstr>
      <vt:lpstr>Literature</vt:lpstr>
      <vt:lpstr>Literature (Additional)</vt:lpstr>
      <vt:lpstr>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Andreas Miroslaus Wichert</cp:lastModifiedBy>
  <cp:revision>214</cp:revision>
  <cp:lastPrinted>2019-02-23T09:14:16Z</cp:lastPrinted>
  <dcterms:created xsi:type="dcterms:W3CDTF">2019-01-24T17:13:35Z</dcterms:created>
  <dcterms:modified xsi:type="dcterms:W3CDTF">2021-09-27T13:49:48Z</dcterms:modified>
</cp:coreProperties>
</file>