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6"/>
  </p:notesMasterIdLst>
  <p:sldIdLst>
    <p:sldId id="256" r:id="rId2"/>
    <p:sldId id="569" r:id="rId3"/>
    <p:sldId id="282" r:id="rId4"/>
    <p:sldId id="269" r:id="rId5"/>
    <p:sldId id="270" r:id="rId6"/>
    <p:sldId id="275" r:id="rId7"/>
    <p:sldId id="276" r:id="rId8"/>
    <p:sldId id="277" r:id="rId9"/>
    <p:sldId id="278" r:id="rId10"/>
    <p:sldId id="271" r:id="rId11"/>
    <p:sldId id="272" r:id="rId12"/>
    <p:sldId id="289" r:id="rId13"/>
    <p:sldId id="568" r:id="rId14"/>
    <p:sldId id="288" r:id="rId15"/>
    <p:sldId id="287" r:id="rId16"/>
    <p:sldId id="301" r:id="rId17"/>
    <p:sldId id="295" r:id="rId18"/>
    <p:sldId id="296" r:id="rId19"/>
    <p:sldId id="302" r:id="rId20"/>
    <p:sldId id="297" r:id="rId21"/>
    <p:sldId id="293" r:id="rId22"/>
    <p:sldId id="294" r:id="rId23"/>
    <p:sldId id="308" r:id="rId24"/>
    <p:sldId id="362" r:id="rId25"/>
    <p:sldId id="309" r:id="rId26"/>
    <p:sldId id="311" r:id="rId27"/>
    <p:sldId id="313" r:id="rId28"/>
    <p:sldId id="314" r:id="rId29"/>
    <p:sldId id="316" r:id="rId30"/>
    <p:sldId id="317" r:id="rId31"/>
    <p:sldId id="318" r:id="rId32"/>
    <p:sldId id="321" r:id="rId33"/>
    <p:sldId id="307" r:id="rId34"/>
    <p:sldId id="286" r:id="rId35"/>
    <p:sldId id="285" r:id="rId36"/>
    <p:sldId id="562" r:id="rId37"/>
    <p:sldId id="259" r:id="rId38"/>
    <p:sldId id="299" r:id="rId39"/>
    <p:sldId id="298" r:id="rId40"/>
    <p:sldId id="303" r:id="rId41"/>
    <p:sldId id="563" r:id="rId42"/>
    <p:sldId id="300" r:id="rId43"/>
    <p:sldId id="304" r:id="rId44"/>
    <p:sldId id="261" r:id="rId45"/>
    <p:sldId id="410" r:id="rId46"/>
    <p:sldId id="564" r:id="rId47"/>
    <p:sldId id="565" r:id="rId48"/>
    <p:sldId id="315" r:id="rId49"/>
    <p:sldId id="324" r:id="rId50"/>
    <p:sldId id="323" r:id="rId51"/>
    <p:sldId id="319" r:id="rId52"/>
    <p:sldId id="566" r:id="rId53"/>
    <p:sldId id="322" r:id="rId54"/>
    <p:sldId id="325" r:id="rId55"/>
    <p:sldId id="326" r:id="rId56"/>
    <p:sldId id="330" r:id="rId57"/>
    <p:sldId id="397" r:id="rId58"/>
    <p:sldId id="400" r:id="rId59"/>
    <p:sldId id="398" r:id="rId60"/>
    <p:sldId id="573" r:id="rId61"/>
    <p:sldId id="399" r:id="rId62"/>
    <p:sldId id="401" r:id="rId63"/>
    <p:sldId id="402" r:id="rId64"/>
    <p:sldId id="404" r:id="rId65"/>
    <p:sldId id="405" r:id="rId66"/>
    <p:sldId id="406" r:id="rId67"/>
    <p:sldId id="407" r:id="rId68"/>
    <p:sldId id="408" r:id="rId69"/>
    <p:sldId id="403" r:id="rId70"/>
    <p:sldId id="574" r:id="rId71"/>
    <p:sldId id="575" r:id="rId72"/>
    <p:sldId id="409" r:id="rId73"/>
    <p:sldId id="556" r:id="rId74"/>
    <p:sldId id="448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4567B-E514-3E4F-9460-FC250C56DF67}" type="datetimeFigureOut">
              <a:rPr lang="en-US" smtClean="0"/>
              <a:t>9/27/21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B9C33-BD6F-BF44-88E6-146ACB7E7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9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8F783785-A465-C147-8D8B-0AAEE649EF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6E2B654-688D-9848-BD46-A18331D81474}" type="slidenum">
              <a:rPr lang="de-DE" altLang="en-US" sz="1200" smtClean="0"/>
              <a:pPr/>
              <a:t>3</a:t>
            </a:fld>
            <a:endParaRPr lang="de-DE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B07FA574-2A15-794A-ABE7-9ABC41935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64D7FA9-A11B-B942-A3EF-C11F9031A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9839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DFBF774B-EAC0-2343-8147-FF6DE4DDD0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945015-7BFF-084C-AD20-4565DC7246A1}" type="slidenum">
              <a:rPr lang="de-DE" altLang="en-US" sz="1200" smtClean="0"/>
              <a:pPr/>
              <a:t>12</a:t>
            </a:fld>
            <a:endParaRPr lang="de-DE" altLang="en-US" sz="12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596E8046-42C3-A845-8864-1E38E7BC86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2AF9062-82C0-CA49-BFF2-D5B409A11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9478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A3E12742-2BB6-1345-B7BA-13A8A7368C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E4B49B-5002-604D-AD71-DF27E2F097B7}" type="slidenum">
              <a:rPr lang="de-DE" altLang="en-US" sz="1200" smtClean="0"/>
              <a:pPr/>
              <a:t>14</a:t>
            </a:fld>
            <a:endParaRPr lang="de-DE" altLang="en-US" sz="12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D75299A8-A665-DD44-AFB6-0140B4AE88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D13679BF-3D5B-5744-BAB5-687A5DDCD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1183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F94E4C8F-7D64-2346-A0ED-042F3AECD3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1172EB-5E78-5F43-B61B-62B3F8A75609}" type="slidenum">
              <a:rPr lang="de-DE" altLang="en-US" sz="1200" smtClean="0"/>
              <a:pPr/>
              <a:t>15</a:t>
            </a:fld>
            <a:endParaRPr lang="de-DE" altLang="en-US" sz="12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C7BC682D-15D3-414A-92D0-5CA9E677B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4F9A6AD7-D55D-7547-93B9-701E401CA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133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AA4437DF-E456-3147-B0BF-E7587A01E6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28BD224-7344-EA44-BB43-5F819130480C}" type="slidenum">
              <a:rPr lang="de-DE" altLang="en-US" sz="1200" smtClean="0"/>
              <a:pPr/>
              <a:t>16</a:t>
            </a:fld>
            <a:endParaRPr lang="de-DE" altLang="en-US" sz="12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6BCA915B-E31E-3F49-84D0-6777862459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3ACAF66-7CED-7141-8D99-2AAB0B443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2451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AA5F2755-2D57-9147-A149-2CD0E49A9D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BF7731-2EB5-214B-9AB1-704750949951}" type="slidenum">
              <a:rPr lang="de-DE" altLang="en-US" sz="1200" smtClean="0"/>
              <a:pPr/>
              <a:t>17</a:t>
            </a:fld>
            <a:endParaRPr lang="de-DE" altLang="en-US" sz="12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8B2B6033-20FF-AE40-A821-12B8075A42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9B3D92A-B19F-B649-A27E-F753CD458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7414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7A55C989-541E-3546-94C7-EFB3565991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E6EF97-7763-E54B-ABB3-26897F1AC49D}" type="slidenum">
              <a:rPr lang="de-DE" altLang="en-US" sz="1200" smtClean="0"/>
              <a:pPr/>
              <a:t>18</a:t>
            </a:fld>
            <a:endParaRPr lang="de-DE" altLang="en-US" sz="12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397F43F1-6806-9F47-9EDF-DFA61B603C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28B63E12-7EA2-044A-BCBF-0BC3D0E53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323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7D53BBAB-CE70-0040-8A11-E46CD59AF7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E05006-305A-5943-853A-86BB1BA7D302}" type="slidenum">
              <a:rPr lang="de-DE" altLang="en-US" sz="1200" smtClean="0"/>
              <a:pPr/>
              <a:t>19</a:t>
            </a:fld>
            <a:endParaRPr lang="de-DE" altLang="en-US" sz="12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16D24E5D-9222-6F4A-ACDD-94FD4A6BB6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3694F904-6A66-A544-B91D-5068A619D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5507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1B44BF11-1161-F249-BD6A-67F09FB7A2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3223DC-2EDF-8A49-8847-99F3DABE97A2}" type="slidenum">
              <a:rPr lang="de-DE" altLang="en-US" sz="1200" smtClean="0"/>
              <a:pPr/>
              <a:t>20</a:t>
            </a:fld>
            <a:endParaRPr lang="de-DE" altLang="en-US" sz="1200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683D0392-E6AE-3C44-A400-BD10877274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0100B6A9-9D27-CA4A-A2F9-0BE701F10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8645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EA430FD3-FB1F-4B44-A134-1C7C319A7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9AF550-EE6A-9249-9431-B50D733FF55F}" type="slidenum">
              <a:rPr lang="de-DE" altLang="en-US" sz="1200" smtClean="0"/>
              <a:pPr/>
              <a:t>21</a:t>
            </a:fld>
            <a:endParaRPr lang="de-DE" altLang="en-US" sz="1200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30DEE081-3E2E-D149-A817-E257E6BB3E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7C3612E0-15FF-2743-AA7C-A2C48149B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5227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C948D4E3-4FF9-1D4B-96B3-7C650BBAFD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17672BA-9FE0-7F48-8355-78A70061CBD8}" type="slidenum">
              <a:rPr lang="de-DE" altLang="en-US" sz="1200" smtClean="0"/>
              <a:pPr/>
              <a:t>22</a:t>
            </a:fld>
            <a:endParaRPr lang="de-DE" altLang="en-US" sz="1200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5D8750EE-704E-7F4E-BE14-744B77D2EC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C811B7FA-5E35-AB49-994E-22EBA054C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0425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894133CD-E2F4-1A47-8843-A3D0EF2E3F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F81B9C1-7D2F-B047-BE51-D0C6F7BE03AB}" type="slidenum">
              <a:rPr lang="de-DE" altLang="en-US" sz="1200" smtClean="0"/>
              <a:pPr/>
              <a:t>4</a:t>
            </a:fld>
            <a:endParaRPr lang="de-DE" altLang="en-US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0FAF69CC-95E1-9343-89F3-E269E83E70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BC43616-0953-0646-864E-6A446AFBF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3471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>
            <a:extLst>
              <a:ext uri="{FF2B5EF4-FFF2-40B4-BE49-F238E27FC236}">
                <a16:creationId xmlns:a16="http://schemas.microsoft.com/office/drawing/2014/main" id="{FAC82945-1993-2149-B2DF-AE2B293D5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25965C-C4E2-A94A-8136-69C21AA4401B}" type="slidenum">
              <a:rPr lang="de-DE" altLang="en-US" sz="1200" smtClean="0"/>
              <a:pPr/>
              <a:t>23</a:t>
            </a:fld>
            <a:endParaRPr lang="de-DE" altLang="en-US" sz="1200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CC42D838-7ED7-574B-B1DF-8BD2FFCB9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E29A7A4F-28F1-7F44-9057-77D0F8F36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2942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93B4A328-E053-8B4F-8372-AB2C68BE2D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14CC23-AD45-A14E-9FFC-0456CDC2D90F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80037B7C-1392-BA48-9741-B2CB957EAB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3233E476-DFB9-8F48-ACFB-8DCFEE3A3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3937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>
            <a:extLst>
              <a:ext uri="{FF2B5EF4-FFF2-40B4-BE49-F238E27FC236}">
                <a16:creationId xmlns:a16="http://schemas.microsoft.com/office/drawing/2014/main" id="{07C5150A-C4D6-4249-934E-795DC87458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BAB5E4-3A02-C04F-A41F-227A5B284F53}" type="slidenum">
              <a:rPr lang="de-DE" altLang="en-US" sz="1200" smtClean="0"/>
              <a:pPr/>
              <a:t>25</a:t>
            </a:fld>
            <a:endParaRPr lang="de-DE" altLang="en-US" sz="1200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51E565C9-7C07-CB42-B3F4-1E8DA82E79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3C77288D-BE8A-A44E-A0F0-9DABB6E91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9730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>
            <a:extLst>
              <a:ext uri="{FF2B5EF4-FFF2-40B4-BE49-F238E27FC236}">
                <a16:creationId xmlns:a16="http://schemas.microsoft.com/office/drawing/2014/main" id="{0D36E3B4-FDBE-F740-9AE2-F1BFAD9909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CD4252-E281-D147-922E-9E617E7DF431}" type="slidenum">
              <a:rPr lang="de-DE" altLang="en-US" sz="1200" smtClean="0"/>
              <a:pPr/>
              <a:t>26</a:t>
            </a:fld>
            <a:endParaRPr lang="de-DE" altLang="en-US" sz="1200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A204F4F0-4053-C74F-A710-AF5E98C31C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1356BA13-067B-9240-9279-74255C0E6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6770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>
            <a:extLst>
              <a:ext uri="{FF2B5EF4-FFF2-40B4-BE49-F238E27FC236}">
                <a16:creationId xmlns:a16="http://schemas.microsoft.com/office/drawing/2014/main" id="{179D30E4-347A-2647-9FA7-6DDFC20202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236999-8C50-5D46-89A9-6B2950E7D198}" type="slidenum">
              <a:rPr lang="de-DE" altLang="en-US" sz="1200" smtClean="0"/>
              <a:pPr/>
              <a:t>27</a:t>
            </a:fld>
            <a:endParaRPr lang="de-DE" altLang="en-US" sz="1200"/>
          </a:p>
        </p:txBody>
      </p:sp>
      <p:sp>
        <p:nvSpPr>
          <p:cNvPr id="132098" name="Rectangle 1026">
            <a:extLst>
              <a:ext uri="{FF2B5EF4-FFF2-40B4-BE49-F238E27FC236}">
                <a16:creationId xmlns:a16="http://schemas.microsoft.com/office/drawing/2014/main" id="{EFCA587A-E6AB-034F-8385-6A2662130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1027">
            <a:extLst>
              <a:ext uri="{FF2B5EF4-FFF2-40B4-BE49-F238E27FC236}">
                <a16:creationId xmlns:a16="http://schemas.microsoft.com/office/drawing/2014/main" id="{AD834C10-1641-D047-82E2-5811C51A1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2413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>
            <a:extLst>
              <a:ext uri="{FF2B5EF4-FFF2-40B4-BE49-F238E27FC236}">
                <a16:creationId xmlns:a16="http://schemas.microsoft.com/office/drawing/2014/main" id="{D7CE723A-EA67-604B-B18C-C7B72F7941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50EE3E-3642-334E-942F-BF43B594E1BA}" type="slidenum">
              <a:rPr lang="de-DE" altLang="en-US" sz="1200" smtClean="0"/>
              <a:pPr/>
              <a:t>28</a:t>
            </a:fld>
            <a:endParaRPr lang="de-DE" altLang="en-US" sz="1200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FB12D160-FAD0-094C-BD3B-A4FC50126E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F802391F-232D-FB49-AF0C-EC91FD89C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0054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>
            <a:extLst>
              <a:ext uri="{FF2B5EF4-FFF2-40B4-BE49-F238E27FC236}">
                <a16:creationId xmlns:a16="http://schemas.microsoft.com/office/drawing/2014/main" id="{0D53BBB2-6D12-CF47-B726-B4DF1BE7E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6B2FE45-FFB6-F540-8F7E-F3976015CA67}" type="slidenum">
              <a:rPr lang="de-DE" altLang="en-US" sz="1200" smtClean="0"/>
              <a:pPr/>
              <a:t>29</a:t>
            </a:fld>
            <a:endParaRPr lang="de-DE" altLang="en-US" sz="1200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639E59C7-4EE3-9644-8589-EAB82D193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F4A46686-C67E-2544-A881-784A054A9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12751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>
            <a:extLst>
              <a:ext uri="{FF2B5EF4-FFF2-40B4-BE49-F238E27FC236}">
                <a16:creationId xmlns:a16="http://schemas.microsoft.com/office/drawing/2014/main" id="{9E088A8C-8C88-974C-94A3-E25F9133ED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8013E6-BD55-A342-AA56-2A5BCE28120A}" type="slidenum">
              <a:rPr lang="de-DE" altLang="en-US" sz="1200" smtClean="0"/>
              <a:pPr/>
              <a:t>30</a:t>
            </a:fld>
            <a:endParaRPr lang="de-DE" altLang="en-US" sz="1200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9A2AEBF3-8D8C-3B47-862D-A56F236F7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225EB641-AA0F-9C48-A2AC-0D799E08B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3082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>
            <a:extLst>
              <a:ext uri="{FF2B5EF4-FFF2-40B4-BE49-F238E27FC236}">
                <a16:creationId xmlns:a16="http://schemas.microsoft.com/office/drawing/2014/main" id="{C09851DB-80A5-734A-8F93-BD6EBD18D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2412AC-728B-2B45-AF02-6566A4F91BF1}" type="slidenum">
              <a:rPr lang="de-DE" altLang="en-US" sz="1200" smtClean="0"/>
              <a:pPr/>
              <a:t>31</a:t>
            </a:fld>
            <a:endParaRPr lang="de-DE" altLang="en-US" sz="1200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F5180BA1-A9B3-D942-8013-B4AD4DB8B4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BDA762F0-16C2-8D46-A833-AD180A9DE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3638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>
            <a:extLst>
              <a:ext uri="{FF2B5EF4-FFF2-40B4-BE49-F238E27FC236}">
                <a16:creationId xmlns:a16="http://schemas.microsoft.com/office/drawing/2014/main" id="{BB98FB0B-1F9D-7443-B192-747D592B2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FB4552-B4ED-E84A-A3B9-0DCB46B967A5}" type="slidenum">
              <a:rPr lang="de-DE" altLang="en-US" sz="1200" smtClean="0"/>
              <a:pPr/>
              <a:t>32</a:t>
            </a:fld>
            <a:endParaRPr lang="de-DE" altLang="en-US" sz="1200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1340F3D4-5E8E-3344-9D57-47BDAEF043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D6D147BD-2BDE-1644-9F95-3645AA5B3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61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2F62F476-C289-2B41-8A42-74E392D4E1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1FEF9E-DA6D-3C4E-9FB4-036C6152DB82}" type="slidenum">
              <a:rPr lang="de-DE" altLang="en-US" sz="1200" smtClean="0"/>
              <a:pPr/>
              <a:t>5</a:t>
            </a:fld>
            <a:endParaRPr lang="de-DE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BED25B3B-AB08-EC47-9844-ED979C7B3A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696F23A-0E82-6643-B1E2-9FA4860224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4448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>
            <a:extLst>
              <a:ext uri="{FF2B5EF4-FFF2-40B4-BE49-F238E27FC236}">
                <a16:creationId xmlns:a16="http://schemas.microsoft.com/office/drawing/2014/main" id="{044F452F-D1B9-6842-A715-FA37CDB5CB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04160B-07B0-5944-8E89-E86E75895F2A}" type="slidenum">
              <a:rPr lang="de-DE" altLang="en-US" sz="1200" smtClean="0"/>
              <a:pPr/>
              <a:t>33</a:t>
            </a:fld>
            <a:endParaRPr lang="de-DE" altLang="en-US" sz="1200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0C96ABD7-07CB-5F4B-90DF-7560650C7A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91ACB233-36D0-F94B-9BCB-CDF4904E4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3389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>
            <a:extLst>
              <a:ext uri="{FF2B5EF4-FFF2-40B4-BE49-F238E27FC236}">
                <a16:creationId xmlns:a16="http://schemas.microsoft.com/office/drawing/2014/main" id="{306B2993-2BC6-164C-A0CB-E095789C12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68D298-CBBC-424D-A7D6-49F2FC4B9571}" type="slidenum">
              <a:rPr lang="de-DE" altLang="en-US" sz="1200" smtClean="0"/>
              <a:pPr/>
              <a:t>34</a:t>
            </a:fld>
            <a:endParaRPr lang="de-DE" altLang="en-US" sz="1200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776CF748-2B06-5D42-BB71-4C6557BF5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8AC63AFE-28C6-8D49-A857-707EC565A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77289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9ECD3553-6FF5-B744-8EDA-68EE7D614B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CD806B-AA2D-F943-A885-FEB89FC3F265}" type="slidenum">
              <a:rPr lang="de-DE" altLang="en-US" sz="1200" smtClean="0"/>
              <a:pPr/>
              <a:t>35</a:t>
            </a:fld>
            <a:endParaRPr lang="de-DE" altLang="en-US" sz="1200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10FE0CE2-DFBB-4244-A841-12A5E5C0F7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6995EC2-CE84-2949-9C8B-5662BCE02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96939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DF12F12A-3E4E-7D4B-957A-B802F10A9A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B5E04D-190F-EA48-AF7F-AAC0A720902A}" type="slidenum">
              <a:rPr lang="de-DE" altLang="en-US" sz="1200" smtClean="0"/>
              <a:pPr/>
              <a:t>36</a:t>
            </a:fld>
            <a:endParaRPr lang="de-DE" altLang="en-US" sz="1200"/>
          </a:p>
        </p:txBody>
      </p:sp>
      <p:sp>
        <p:nvSpPr>
          <p:cNvPr id="133122" name="Rectangle 1026">
            <a:extLst>
              <a:ext uri="{FF2B5EF4-FFF2-40B4-BE49-F238E27FC236}">
                <a16:creationId xmlns:a16="http://schemas.microsoft.com/office/drawing/2014/main" id="{D1167784-BAEB-6240-93DF-DA188F728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0E3E8AD9-D43C-AC4C-8C3B-D2F239B4E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88341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627F3192-7EC7-4A4A-B76C-08E3E07817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0760E3B-96B1-454C-93FC-A600C0AA8921}" type="slidenum">
              <a:rPr lang="de-DE" altLang="en-US" sz="1200" smtClean="0"/>
              <a:pPr/>
              <a:t>37</a:t>
            </a:fld>
            <a:endParaRPr lang="de-DE" altLang="en-US" sz="1200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1DCA60CA-B9BC-0940-9DDA-19FEDA552D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EEF3629-5C47-194E-9A90-6F0BD29FF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17124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63A47C0D-780A-0342-9C88-44FB491E5D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5AA8A8-8FBC-9C42-9363-023664F94631}" type="slidenum">
              <a:rPr lang="de-DE" altLang="en-US" sz="1200" smtClean="0"/>
              <a:pPr/>
              <a:t>38</a:t>
            </a:fld>
            <a:endParaRPr lang="de-DE" altLang="en-US" sz="1200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B8BE028C-001B-8146-9BF3-DC49598F12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1DF7726-C321-A44B-AD70-EC0F88653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88590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3DE4C471-8898-9049-BAAC-8CF0FB86CB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006E28-EF2C-004B-AB59-66D2CC270CD7}" type="slidenum">
              <a:rPr lang="de-DE" altLang="en-US" sz="1200" smtClean="0"/>
              <a:pPr/>
              <a:t>39</a:t>
            </a:fld>
            <a:endParaRPr lang="de-DE" altLang="en-US" sz="1200"/>
          </a:p>
        </p:txBody>
      </p:sp>
      <p:sp>
        <p:nvSpPr>
          <p:cNvPr id="136194" name="Rectangle 1026">
            <a:extLst>
              <a:ext uri="{FF2B5EF4-FFF2-40B4-BE49-F238E27FC236}">
                <a16:creationId xmlns:a16="http://schemas.microsoft.com/office/drawing/2014/main" id="{A2717E6B-6B73-E744-9571-FD516E3B14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>
            <a:extLst>
              <a:ext uri="{FF2B5EF4-FFF2-40B4-BE49-F238E27FC236}">
                <a16:creationId xmlns:a16="http://schemas.microsoft.com/office/drawing/2014/main" id="{F5814E7C-5507-AB48-9A1B-E2D63C7FF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71030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C7E2D626-E706-2C48-B6CE-11B7045E3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DF3289A-9197-1542-886F-B011435F3681}" type="slidenum">
              <a:rPr lang="de-DE" altLang="en-US" sz="1200" smtClean="0"/>
              <a:pPr/>
              <a:t>40</a:t>
            </a:fld>
            <a:endParaRPr lang="de-DE" altLang="en-US" sz="1200"/>
          </a:p>
        </p:txBody>
      </p:sp>
      <p:sp>
        <p:nvSpPr>
          <p:cNvPr id="73730" name="Rectangle 1026">
            <a:extLst>
              <a:ext uri="{FF2B5EF4-FFF2-40B4-BE49-F238E27FC236}">
                <a16:creationId xmlns:a16="http://schemas.microsoft.com/office/drawing/2014/main" id="{1C33ABD1-A47D-D246-B96F-E733297A403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1027">
            <a:extLst>
              <a:ext uri="{FF2B5EF4-FFF2-40B4-BE49-F238E27FC236}">
                <a16:creationId xmlns:a16="http://schemas.microsoft.com/office/drawing/2014/main" id="{B07AAC58-F977-A942-ADBA-503EFB8FE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90812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4B30A422-96A6-D344-A380-8D8FFAF99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D3F3003-DEC4-2149-BC70-7AF86C8837B8}" type="slidenum">
              <a:rPr lang="de-DE" altLang="en-US" sz="1200" smtClean="0"/>
              <a:pPr/>
              <a:t>41</a:t>
            </a:fld>
            <a:endParaRPr lang="de-DE" altLang="en-US" sz="1200"/>
          </a:p>
        </p:txBody>
      </p:sp>
      <p:sp>
        <p:nvSpPr>
          <p:cNvPr id="69634" name="Rectangle 1026">
            <a:extLst>
              <a:ext uri="{FF2B5EF4-FFF2-40B4-BE49-F238E27FC236}">
                <a16:creationId xmlns:a16="http://schemas.microsoft.com/office/drawing/2014/main" id="{F5D5690A-6B7E-8543-A7A7-7A53D557351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1027">
            <a:extLst>
              <a:ext uri="{FF2B5EF4-FFF2-40B4-BE49-F238E27FC236}">
                <a16:creationId xmlns:a16="http://schemas.microsoft.com/office/drawing/2014/main" id="{586A778B-8760-8F4C-8565-F6715AA5D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90471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AC29148A-2CFE-7745-92B1-6CCF7A629B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C20F24-8CF1-1941-B7E0-28D288F9150F}" type="slidenum">
              <a:rPr lang="de-DE" altLang="en-US" sz="1200" smtClean="0"/>
              <a:pPr/>
              <a:t>42</a:t>
            </a:fld>
            <a:endParaRPr lang="de-DE" altLang="en-US" sz="1200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EC1FF36D-3B53-5C4B-BE08-7279B0E185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A36F630-35A3-DF4E-80E7-5F00B134F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7240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CE0B785E-0DC3-A149-9FFE-F240B74E50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9A221D-52FE-4E4A-A97D-98218E5500F1}" type="slidenum">
              <a:rPr lang="de-DE" altLang="en-US" sz="1200" smtClean="0"/>
              <a:pPr/>
              <a:t>6</a:t>
            </a:fld>
            <a:endParaRPr lang="de-DE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A3E800BB-5DC5-3240-9EB8-0B60990C9B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E487ECF-E6FE-5741-9826-F6C95488B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33177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2A3947B5-E11F-C14C-BFC0-1C6365CC2D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C88386-B55F-A04C-9314-1DB93F8B7792}" type="slidenum">
              <a:rPr lang="de-DE" altLang="en-US" sz="1200" smtClean="0"/>
              <a:pPr/>
              <a:t>43</a:t>
            </a:fld>
            <a:endParaRPr lang="de-DE" altLang="en-US" sz="1200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C0031457-65D0-6244-8A86-DAF4669A87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B0534D9-AB92-AB45-82DD-0F266DFCC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97553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CDE940D1-4AF8-CC4A-B1B0-0170E1F559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1EC618-C67C-D84B-B8B7-E77EA501445B}" type="slidenum">
              <a:rPr lang="de-DE" altLang="en-US" sz="1200" smtClean="0"/>
              <a:pPr/>
              <a:t>44</a:t>
            </a:fld>
            <a:endParaRPr lang="de-DE" altLang="en-US" sz="1200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09947299-973D-8544-9649-1B1DA2DE1F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2074CFCD-3BAA-B245-B885-EE415D9DD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82084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79F21804-644A-B847-ADB4-4434DC2DB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CA80CA9-ABB4-A442-91A0-8BD02ECE8DA0}" type="slidenum">
              <a:rPr lang="de-DE" altLang="en-US" sz="1200" smtClean="0"/>
              <a:pPr/>
              <a:t>46</a:t>
            </a:fld>
            <a:endParaRPr lang="de-DE" altLang="en-US" sz="1200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3C55A2FA-AC17-CB40-961E-A1F5A27CD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C887BF30-6FBD-AF42-A23E-D4833F6D2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95344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05DDB0BC-97C2-6848-B4B1-D15D7F03B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BA2F729-EBC5-704F-AC11-E61D1F882357}" type="slidenum">
              <a:rPr lang="de-DE" altLang="en-US" sz="1200" smtClean="0"/>
              <a:pPr/>
              <a:t>47</a:t>
            </a:fld>
            <a:endParaRPr lang="de-DE" altLang="en-US" sz="1200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D3FE41C6-2BB6-974F-BBE0-1B70E0D572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BB259FBB-5130-0341-A5BD-B01D0BE9E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3964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4B49282-3076-8641-B07C-040B972EFF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AE2374-DC97-6841-9D22-7C37C8C3D67C}" type="slidenum">
              <a:rPr lang="de-DE" altLang="en-US" sz="1200" smtClean="0"/>
              <a:pPr/>
              <a:t>48</a:t>
            </a:fld>
            <a:endParaRPr lang="de-DE" altLang="en-US" sz="1200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F7655952-9AAD-AF46-A1B5-B300246B63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26743C1-3578-E64D-9CAE-D8C85CB1D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87591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470A0A07-8B5A-A640-8D98-F09CE9056A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1E1F9D-45D0-E044-9EAD-92A1505BA4E1}" type="slidenum">
              <a:rPr lang="de-DE" altLang="en-US" sz="1200" smtClean="0"/>
              <a:pPr/>
              <a:t>49</a:t>
            </a:fld>
            <a:endParaRPr lang="de-DE" altLang="en-US" sz="12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64A09387-E271-7E48-A9AD-26A8EFB793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FEE4DDC4-EEC3-B549-B02A-75D7ECDF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00150" cy="274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50519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C35C988B-938F-7742-8952-60088D780C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FC1970E-A156-364A-98E2-662E67A7BF17}" type="slidenum">
              <a:rPr lang="de-DE" altLang="en-US" sz="1200" smtClean="0"/>
              <a:pPr/>
              <a:t>50</a:t>
            </a:fld>
            <a:endParaRPr lang="de-DE" altLang="en-US" sz="1200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F9805F61-290B-8240-AC6A-9149CF9307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BAD70E7-3884-CA44-B83A-BBF45D1BC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03579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3CC68948-7DC1-9A4F-8FA5-7C0A08C645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F58B3E2-AC6D-7141-87F2-A2FB9D920BE9}" type="slidenum">
              <a:rPr lang="de-DE" altLang="en-US" sz="1200" smtClean="0"/>
              <a:pPr/>
              <a:t>51</a:t>
            </a:fld>
            <a:endParaRPr lang="de-DE" altLang="en-US" sz="1200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FBA32212-46F9-984B-BD6D-DDB9C91BEB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CBADC86C-0786-944E-A865-9FCEDF6540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29146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E5A28E94-250E-F44B-9680-517BCCCAF7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56BEC8-4F5F-6041-AC1A-25B8DC9E8114}" type="slidenum">
              <a:rPr lang="de-DE" altLang="en-US" sz="1200" smtClean="0"/>
              <a:pPr/>
              <a:t>52</a:t>
            </a:fld>
            <a:endParaRPr lang="de-DE" altLang="en-US" sz="1200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41CC6945-285D-E441-812A-C797F4FD97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5198394-A7CB-CF45-83E5-FD068DD0B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91277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7C396EFE-1A03-EE45-B998-A2628C118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ECD7A42-7191-5844-9C30-6C974A2EEEB3}" type="slidenum">
              <a:rPr lang="de-DE" altLang="en-US" sz="1200" smtClean="0"/>
              <a:pPr/>
              <a:t>53</a:t>
            </a:fld>
            <a:endParaRPr lang="de-DE" altLang="en-US" sz="1200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337B5366-9EEB-CC4C-AE0F-94D3ACF1F9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491F300A-654B-5848-ABB3-6D6BD0F78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7542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E48DAAAF-E838-F546-AB4F-3CB0417426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BDDC8F-7DCF-9349-83E8-F2BB609A248F}" type="slidenum">
              <a:rPr lang="de-DE" altLang="en-US" sz="1200" smtClean="0"/>
              <a:pPr/>
              <a:t>7</a:t>
            </a:fld>
            <a:endParaRPr lang="de-DE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D2C8B9CB-3206-DB41-BD61-7ECA6E947A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994C620-3863-5C44-852F-0A487F4C7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37103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B4B93101-6CD0-364D-83CA-90EC4F842B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45FC67-E2A5-3643-B616-248FAC1C6E62}" type="slidenum">
              <a:rPr lang="de-DE" altLang="en-US" sz="1200" smtClean="0"/>
              <a:pPr/>
              <a:t>54</a:t>
            </a:fld>
            <a:endParaRPr lang="de-DE" altLang="en-US" sz="1200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D9CAD5C1-F649-C440-B966-F007A9232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1FD417A6-8C4B-6B47-8003-95150B87F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2759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D84E364B-8443-074A-9B2E-ACFB49C620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0086FD8-FF2C-8747-810C-0DF16CB0CFD1}" type="slidenum">
              <a:rPr lang="de-DE" altLang="en-US" sz="1200" smtClean="0"/>
              <a:pPr/>
              <a:t>55</a:t>
            </a:fld>
            <a:endParaRPr lang="de-DE" altLang="en-US" sz="1200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4C6305AC-A122-1442-B8AD-81E0EC7C4F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07C9F39C-C6E7-F443-8BDB-4F9DAA6FC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7991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3DCD1EEE-5ACD-224D-95A6-77C045A2F4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70BC60E-A384-9440-8F4C-03B9386286D4}" type="slidenum">
              <a:rPr lang="de-DE" altLang="en-US" sz="1200" smtClean="0"/>
              <a:pPr/>
              <a:t>56</a:t>
            </a:fld>
            <a:endParaRPr lang="de-DE" altLang="en-US" sz="1200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90765388-93CF-A841-B35E-7A38CA641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5C0385AB-F230-F745-97E9-32E8F1F7B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71729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6">
            <a:extLst>
              <a:ext uri="{FF2B5EF4-FFF2-40B4-BE49-F238E27FC236}">
                <a16:creationId xmlns:a16="http://schemas.microsoft.com/office/drawing/2014/main" id="{DED15393-038C-4447-891E-2324F00452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Copyright 2003  --  Confidential and Proprietary  --  Deloitte &amp; Touche LLP</a:t>
            </a:r>
          </a:p>
        </p:txBody>
      </p:sp>
      <p:sp>
        <p:nvSpPr>
          <p:cNvPr id="95234" name="Rectangle 7">
            <a:extLst>
              <a:ext uri="{FF2B5EF4-FFF2-40B4-BE49-F238E27FC236}">
                <a16:creationId xmlns:a16="http://schemas.microsoft.com/office/drawing/2014/main" id="{79B08989-47B4-8942-9384-53FC76759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9DB31B-3E52-484A-8B99-C6F38696A2B2}" type="slidenum">
              <a:rPr lang="en-US" altLang="en-US" sz="1200" smtClean="0"/>
              <a:pPr/>
              <a:t>57</a:t>
            </a:fld>
            <a:endParaRPr lang="en-US" altLang="en-US" sz="1200"/>
          </a:p>
        </p:txBody>
      </p:sp>
      <p:sp>
        <p:nvSpPr>
          <p:cNvPr id="441346" name="Rectangle 2">
            <a:extLst>
              <a:ext uri="{FF2B5EF4-FFF2-40B4-BE49-F238E27FC236}">
                <a16:creationId xmlns:a16="http://schemas.microsoft.com/office/drawing/2014/main" id="{4CD3C0D6-359A-2845-A54C-40FF6E13D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501D2790-BD40-1C47-939F-7B833EF4D6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80794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6">
            <a:extLst>
              <a:ext uri="{FF2B5EF4-FFF2-40B4-BE49-F238E27FC236}">
                <a16:creationId xmlns:a16="http://schemas.microsoft.com/office/drawing/2014/main" id="{9C6A78CB-13B3-4C46-9F1B-3B94F2A13B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Copyright 2003  --  Confidential and Proprietary  --  Deloitte &amp; Touche LLP</a:t>
            </a:r>
          </a:p>
        </p:txBody>
      </p:sp>
      <p:sp>
        <p:nvSpPr>
          <p:cNvPr id="97282" name="Rectangle 7">
            <a:extLst>
              <a:ext uri="{FF2B5EF4-FFF2-40B4-BE49-F238E27FC236}">
                <a16:creationId xmlns:a16="http://schemas.microsoft.com/office/drawing/2014/main" id="{8EDE7B27-BBA1-CF4C-8E1C-62AA9B81F1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E5CC2B-B617-9247-AC65-212ED8F59B1E}" type="slidenum">
              <a:rPr lang="en-US" altLang="en-US" sz="1200" smtClean="0"/>
              <a:pPr/>
              <a:t>58</a:t>
            </a:fld>
            <a:endParaRPr lang="en-US" altLang="en-US" sz="1200"/>
          </a:p>
        </p:txBody>
      </p:sp>
      <p:sp>
        <p:nvSpPr>
          <p:cNvPr id="443394" name="Rectangle 2">
            <a:extLst>
              <a:ext uri="{FF2B5EF4-FFF2-40B4-BE49-F238E27FC236}">
                <a16:creationId xmlns:a16="http://schemas.microsoft.com/office/drawing/2014/main" id="{AA2D1A2E-A542-0649-AC66-0B8464B047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B538EA97-A2E3-3449-8D94-225D3770A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56139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C948D4E3-4FF9-1D4B-96B3-7C650BBAFD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17672BA-9FE0-7F48-8355-78A70061CBD8}" type="slidenum">
              <a:rPr lang="de-DE" altLang="en-US" sz="1200" smtClean="0"/>
              <a:pPr/>
              <a:t>60</a:t>
            </a:fld>
            <a:endParaRPr lang="de-DE" altLang="en-US" sz="1200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5D8750EE-704E-7F4E-BE14-744B77D2EC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C811B7FA-5E35-AB49-994E-22EBA054C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9460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575CE287-65C1-C546-B273-4B0B38F4B1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57615E-DF6A-B742-9E1A-8BB321737C38}" type="slidenum">
              <a:rPr lang="de-DE" altLang="en-US" sz="1200" smtClean="0"/>
              <a:pPr/>
              <a:t>8</a:t>
            </a:fld>
            <a:endParaRPr lang="de-DE" altLang="en-US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872B9610-3F27-1347-AF44-487327890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5566F411-4B8D-D34D-B0CA-37843C87D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378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174B317D-BD57-384A-BC3E-337E7B146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092E5D6-9948-B649-85F8-B0E7C4DEE00B}" type="slidenum">
              <a:rPr lang="de-DE" altLang="en-US" sz="1200" smtClean="0"/>
              <a:pPr/>
              <a:t>9</a:t>
            </a:fld>
            <a:endParaRPr lang="de-DE" altLang="en-US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71AF4A5E-0900-994B-B0D7-10D0E34C69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08CCBE5-9DCB-0042-A98F-9B00D07BE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6391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9AC4252B-1556-234B-8200-71B8B5817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B92DBC-881E-C241-B755-DC650FFB6819}" type="slidenum">
              <a:rPr lang="de-DE" altLang="en-US" sz="1200" smtClean="0"/>
              <a:pPr/>
              <a:t>10</a:t>
            </a:fld>
            <a:endParaRPr lang="de-DE" altLang="en-US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3C5D5066-809D-BF41-A60C-F163EAD6E1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24AC09B-D07F-DC42-8DC5-563CFE094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6130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ABE4927A-8864-DB4C-8AFB-F49E75F7F7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6CA967-5E81-EC43-B64A-DAFD7457FF49}" type="slidenum">
              <a:rPr lang="de-DE" altLang="en-US" sz="1200" smtClean="0"/>
              <a:pPr/>
              <a:t>11</a:t>
            </a:fld>
            <a:endParaRPr lang="de-DE" altLang="en-US" sz="12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2F578073-ED07-8945-94BA-904573FB3D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B2F2095-32A5-4848-9E83-A8C7E6EF2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62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F3C1-1BAE-EF47-9260-423270CBF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09813-6E07-0D48-A0F6-1ADA3BFAE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9DB2F-EAB2-F849-B43C-4CC3E726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19A0E-3999-2B4F-8A4A-6DB4552F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E53A8-72C7-E34F-845C-E30F1FCD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74A9-31A6-8F45-B998-85949AE1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D96199-8308-244E-A696-92699C67D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1F521-7B87-914F-BAC1-A5694C2A1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1A8EE-C692-754F-9B21-130F6E30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0D760-5570-DD40-B242-8D3B9B6D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8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87BC3F-D4F0-9945-B28D-E4BBE610B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B2AAB-6551-5749-A31E-A103CBC7F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B2910-C2F8-2044-A3E0-5C669484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D165-0EF1-1146-B4C2-3F0F419AD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99CF3-9798-A440-B724-C3867768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4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85FC-586C-6D40-845E-81FDE39D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979FF-FC00-554B-B0DB-F88C5CF1E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6F79E-BC4D-CE48-B1F2-EC5C2E4E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550A2-F470-7A48-8552-6DB8A50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0262E-981F-BA4F-8E04-BD61DAD8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6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BFCD-62DF-384E-9B82-D2D00895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CAD87-2F2F-3148-A19E-41C5879A8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B4B0D-733D-D848-83E4-70A843240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3C89B-8659-3447-B035-D5910FA7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52CDA-CCFB-6A47-9B4A-2391CBBB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8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E5432-980E-494F-99A2-A9E3D692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1F821-2C28-8A4D-8D09-97F903EB8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CBA50-5381-544B-B58B-6B5E5A555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094C9-6FF5-2248-9985-AB832B61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08B83-C117-5348-9C2B-CD66866E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237A0-03D7-1B49-B3B4-322D217D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4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E250-E0C7-CC4E-9D48-BD61AA1A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F9001-4266-134D-B0E9-EB1EEC838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27DDE-90C2-364E-ACE7-A2BF554D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BB40B-F666-9641-B738-7ACF54FF3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77504-50FA-2A43-A780-8EC1F6651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1519FB-5721-394B-A858-0A2E136CB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10E85-C26A-BC44-8F63-8E6F0C9E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28B2C5-D367-EA40-A6E5-6704DCAD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8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1ECB4-FABA-EC42-AEE7-B83801BB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286A75-45AF-7449-B647-2FEA9F78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3A10E-D06B-5D48-B9F3-C03D206C3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5D9AF-4A88-3842-BE05-10BDF25E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9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52AB20-479E-F547-9078-12D5561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EDB03-B8AB-DE4E-A361-E2E82E847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3B3ED-F288-6A40-B00B-2824C53FB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2B0F-EC98-F740-984A-348389CD2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E9162-3AF0-D745-8256-8C3102BA4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AA192-A104-2B4E-832F-09571F1C0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BFC52-8DFE-874F-B098-5D3B7A468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21287-39BA-294E-9F0D-C9BF171B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AF525-8DE1-4546-8EA3-2F760B76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9D96-4E91-A341-99C2-6EAE3CE4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D667C-747F-0D47-BB16-CDDCAAE70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E5F26-B1EF-2D4E-90B8-9078EFCEC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989B-3CFD-9F46-A612-704CA557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7FB94-AA2E-E54B-894C-F4A8C313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A249B-F56E-D044-A1C5-77825CF0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6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7B8D0-A1FE-1741-B166-5CA24A773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A3578-4765-E746-AB6C-73790F371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7943A-D016-EF43-8D08-C217467F1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D771D-A3AC-9546-A385-F5D0AE3E8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85953-9A5A-9C4E-A525-9CB1E6EBA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6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1598-A095-4245-874C-BA979269B9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Lecture 7: Decision Trees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5CEC0-FEBC-EE41-B2D9-9B3C117728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Rui and Andreas</a:t>
            </a:r>
          </a:p>
        </p:txBody>
      </p:sp>
    </p:spTree>
    <p:extLst>
      <p:ext uri="{BB962C8B-B14F-4D97-AF65-F5344CB8AC3E}">
        <p14:creationId xmlns:p14="http://schemas.microsoft.com/office/powerpoint/2010/main" val="98846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F02536AE-573A-1C4C-A447-174D08536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80C43532-ED96-0941-8A56-78C03254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ID3 algorithm assumes that a good decision tree is the simplest decision tree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Heuristic: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Preferring simplicity and avoiding unnecessary assumptions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Known as Occam‘s Razor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The simplest decision tree that covers all examples should be the least likely to include unnecessary constraints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5245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A97B4D0B-E2C2-084B-BF45-21F93B88C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71B65C9C-5E7C-1848-912D-0CCC74BA3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Occam Razor was first articulated by the medieval logician William of Occam  in 1324</a:t>
            </a:r>
          </a:p>
          <a:p>
            <a:pPr lvl="3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born in the village of Ockham in Surrey (England) about 1285, believed that he died in a convent in Munich in 1349, a victim of the Black Death</a:t>
            </a:r>
          </a:p>
          <a:p>
            <a:pPr lvl="3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It is vain do with more what can be done with less..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We should always accept the simplest answer that correctly fits our data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smallest decision tree that correctly classifies all given examples</a:t>
            </a:r>
          </a:p>
        </p:txBody>
      </p:sp>
      <p:pic>
        <p:nvPicPr>
          <p:cNvPr id="58371" name="Picture 4">
            <a:extLst>
              <a:ext uri="{FF2B5EF4-FFF2-40B4-BE49-F238E27FC236}">
                <a16:creationId xmlns:a16="http://schemas.microsoft.com/office/drawing/2014/main" id="{6A73EB38-2CC8-7B47-A472-2C5A61610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214" y="265906"/>
            <a:ext cx="109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489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D61BAF84-0641-8343-8FAB-3B174E9E1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F31A908E-B53F-DB42-A095-680AD7633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Because the order of tests is critical to constructing a simple tree, ID3 relies heavily on its criteria for selecting the test at the root of each sub tree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many different decision tree exist?</a:t>
            </a:r>
          </a:p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=Number Of Attributes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There exist </a:t>
            </a:r>
            <a:r>
              <a:rPr lang="en-US" altLang="en-US" i="1">
                <a:ea typeface="ＭＳ Ｐゴシック" panose="020B0600070205080204" pitchFamily="34" charset="-128"/>
              </a:rPr>
              <a:t>N!</a:t>
            </a:r>
            <a:r>
              <a:rPr lang="en-US" altLang="en-US">
                <a:ea typeface="ＭＳ Ｐゴシック" panose="020B0600070205080204" pitchFamily="34" charset="-128"/>
              </a:rPr>
              <a:t> different ordering of attributes, different decision trees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Algorithm: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Blind Search finds the global minima, the smallest decision tree (optimal)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 Compute all </a:t>
            </a:r>
            <a:r>
              <a:rPr lang="en-US" altLang="en-US" i="1">
                <a:ea typeface="ＭＳ Ｐゴシック" panose="020B0600070205080204" pitchFamily="34" charset="-128"/>
              </a:rPr>
              <a:t>N! </a:t>
            </a:r>
            <a:r>
              <a:rPr lang="en-US" altLang="en-US">
                <a:ea typeface="ＭＳ Ｐゴシック" panose="020B0600070205080204" pitchFamily="34" charset="-128"/>
              </a:rPr>
              <a:t>decision trees and chose the smallest one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4528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E2AC-D111-294A-9BB8-BC72DCA0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N! grows extremely fast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AFB0-6E62-3C47-A2E2-5A82C8AFD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283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N=4, 4!=24   manageable, no problem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Plot of </a:t>
            </a:r>
            <a:r>
              <a:rPr lang="en-US" i="1"/>
              <a:t>N!</a:t>
            </a:r>
          </a:p>
          <a:p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CC855-39FE-F546-BA9C-4899D8693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72979"/>
            <a:ext cx="4572000" cy="279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0FCBA-486E-DA49-B073-AB92FE8C7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234" y="2655094"/>
            <a:ext cx="4944710" cy="291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69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B2CAA3FE-A651-674A-B400-434AB39B8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 have to use a heuristic function</a:t>
            </a: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16FF96E2-5B74-AE41-ABBE-4BA977F2A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ID3 selects a property to test at the current node of the tree and uses this test to partition the set of examples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algorithm then recursively constructs a sub tree for each partition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This continuous until all members of the partition are in the same class</a:t>
            </a:r>
          </a:p>
          <a:p>
            <a:pPr lvl="2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2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That class becomes a leaf node of the tree</a:t>
            </a:r>
          </a:p>
        </p:txBody>
      </p:sp>
    </p:spTree>
    <p:extLst>
      <p:ext uri="{BB962C8B-B14F-4D97-AF65-F5344CB8AC3E}">
        <p14:creationId xmlns:p14="http://schemas.microsoft.com/office/powerpoint/2010/main" val="787773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753E6FB1-E7FE-5F45-8983-165BF81424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Top-Down Induction of Decision Trees ID3</a:t>
            </a:r>
          </a:p>
        </p:txBody>
      </p:sp>
      <p:sp>
        <p:nvSpPr>
          <p:cNvPr id="66562" name="Text Box 3">
            <a:extLst>
              <a:ext uri="{FF2B5EF4-FFF2-40B4-BE49-F238E27FC236}">
                <a16:creationId xmlns:a16="http://schemas.microsoft.com/office/drawing/2014/main" id="{BBF8113A-BBC0-5A4E-961A-FD061AB86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794" y="1839310"/>
            <a:ext cx="8283575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800">
                <a:latin typeface="Tahoma" panose="020B0604030504040204" pitchFamily="34" charset="0"/>
              </a:rPr>
              <a:t>A </a:t>
            </a:r>
            <a:r>
              <a:rPr lang="en-US" altLang="en-US" sz="2800">
                <a:latin typeface="Tahoma" panose="020B0604030504040204" pitchFamily="34" charset="0"/>
                <a:sym typeface="Symbol" pitchFamily="2" charset="2"/>
              </a:rPr>
              <a:t> the “best” decision attribute for next </a:t>
            </a:r>
            <a:r>
              <a:rPr lang="en-US" altLang="en-US" sz="2800" i="1">
                <a:latin typeface="Tahoma" panose="020B0604030504040204" pitchFamily="34" charset="0"/>
                <a:sym typeface="Symbol" pitchFamily="2" charset="2"/>
              </a:rPr>
              <a:t>node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800">
                <a:latin typeface="Tahoma" panose="020B0604030504040204" pitchFamily="34" charset="0"/>
              </a:rPr>
              <a:t>Assign A as decision attribute (=property) for </a:t>
            </a:r>
            <a:r>
              <a:rPr lang="en-US" altLang="en-US" sz="2800" i="1">
                <a:latin typeface="Tahoma" panose="020B0604030504040204" pitchFamily="34" charset="0"/>
              </a:rPr>
              <a:t>node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Tahoma" panose="020B0604030504040204" pitchFamily="34" charset="0"/>
              </a:rPr>
              <a:t>3.  For each value of A create new descendant </a:t>
            </a:r>
            <a:endParaRPr lang="en-US" altLang="en-US" sz="2800" i="1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 startAt="4"/>
            </a:pPr>
            <a:r>
              <a:rPr lang="en-US" altLang="en-US" sz="2800">
                <a:latin typeface="Tahoma" panose="020B0604030504040204" pitchFamily="34" charset="0"/>
              </a:rPr>
              <a:t>Sort training examples to leaf node according 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Tahoma" panose="020B0604030504040204" pitchFamily="34" charset="0"/>
              </a:rPr>
              <a:t>     the attribute value of the branch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 startAt="5"/>
            </a:pPr>
            <a:r>
              <a:rPr lang="en-US" altLang="en-US" sz="2800">
                <a:latin typeface="Tahoma" panose="020B0604030504040204" pitchFamily="34" charset="0"/>
              </a:rPr>
              <a:t>If all training examples are perfectly classified (same value of target attribute) stop, else iterate over new</a:t>
            </a:r>
            <a:r>
              <a:rPr lang="sv-SE" altLang="en-US" sz="2800">
                <a:latin typeface="Tahoma" panose="020B0604030504040204" pitchFamily="34" charset="0"/>
              </a:rPr>
              <a:t> </a:t>
            </a:r>
            <a:r>
              <a:rPr lang="en-US" altLang="en-US" sz="2800">
                <a:latin typeface="Tahoma" panose="020B0604030504040204" pitchFamily="34" charset="0"/>
              </a:rPr>
              <a:t>leaf nodes</a:t>
            </a:r>
          </a:p>
        </p:txBody>
      </p:sp>
    </p:spTree>
    <p:extLst>
      <p:ext uri="{BB962C8B-B14F-4D97-AF65-F5344CB8AC3E}">
        <p14:creationId xmlns:p14="http://schemas.microsoft.com/office/powerpoint/2010/main" val="1454671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D2B82AB8-4434-2B4E-A5C9-8D2CA8CC0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CE193F2A-EDF2-CB4B-9B08-08EB95338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8611" name="Picture 4">
            <a:extLst>
              <a:ext uri="{FF2B5EF4-FFF2-40B4-BE49-F238E27FC236}">
                <a16:creationId xmlns:a16="http://schemas.microsoft.com/office/drawing/2014/main" id="{C41B9713-9A4C-E14B-89DF-79FF5BCEE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1"/>
            <a:ext cx="8004175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917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AF6E4CAA-81AB-614C-BCEC-34FEBCE18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12A1997A-0924-FB42-A451-C76B215675A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65772" y="1889235"/>
            <a:ext cx="8110537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ID3 constructs the tree for credit risk assessment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Beginning with the full table of examples, ID3 selects </a:t>
            </a:r>
            <a:r>
              <a:rPr lang="en-US" altLang="en-US" b="1">
                <a:ea typeface="ＭＳ Ｐゴシック" panose="020B0600070205080204" pitchFamily="34" charset="-128"/>
              </a:rPr>
              <a:t>income</a:t>
            </a:r>
            <a:r>
              <a:rPr lang="en-US" altLang="en-US">
                <a:ea typeface="ＭＳ Ｐゴシック" panose="020B0600070205080204" pitchFamily="34" charset="-128"/>
              </a:rPr>
              <a:t> as the root property using function selecting “best” property (attribute)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examples are divided, listed by their number in the list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70659" name="Picture 4">
            <a:extLst>
              <a:ext uri="{FF2B5EF4-FFF2-40B4-BE49-F238E27FC236}">
                <a16:creationId xmlns:a16="http://schemas.microsoft.com/office/drawing/2014/main" id="{DBD51B83-1B7A-D64D-88B4-77F6572D0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72" y="4661339"/>
            <a:ext cx="7594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678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24A80E9A-8765-0B4C-9C66-CF63AC6D0B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715764AB-DECD-1A41-ABF6-25CD6552927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ID3 applies the method recursively for each partition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partition {1,4,7,11} consists entirely of high-risk individuals, a node is created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ID3 selects credit history property as the root of the subtree for the partition {2,3,12,14}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Credit history further divides this partition into {2,3},{14} and {12}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ID3 implements a form of hill climbing in the space of all possible trees using a heuristic function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Doesn’t guarantee to find the smallest decision tree, can find a local maxima.</a:t>
            </a:r>
          </a:p>
        </p:txBody>
      </p:sp>
    </p:spTree>
    <p:extLst>
      <p:ext uri="{BB962C8B-B14F-4D97-AF65-F5344CB8AC3E}">
        <p14:creationId xmlns:p14="http://schemas.microsoft.com/office/powerpoint/2010/main" val="3750951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B7A46FB2-49D8-EB42-8DFB-15B465DA0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1" y="277019"/>
            <a:ext cx="8162925" cy="10906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Hypothesis Space Search ID3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</a:rPr>
              <a:t>two classes: +,-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pSp>
        <p:nvGrpSpPr>
          <p:cNvPr id="76802" name="Group 3">
            <a:extLst>
              <a:ext uri="{FF2B5EF4-FFF2-40B4-BE49-F238E27FC236}">
                <a16:creationId xmlns:a16="http://schemas.microsoft.com/office/drawing/2014/main" id="{209B5125-06FB-194A-A3C9-68E4FA45BCE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447801"/>
            <a:ext cx="1600200" cy="1736271"/>
            <a:chOff x="1478" y="1008"/>
            <a:chExt cx="1306" cy="1533"/>
          </a:xfrm>
        </p:grpSpPr>
        <p:sp>
          <p:nvSpPr>
            <p:cNvPr id="76872" name="Line 4">
              <a:extLst>
                <a:ext uri="{FF2B5EF4-FFF2-40B4-BE49-F238E27FC236}">
                  <a16:creationId xmlns:a16="http://schemas.microsoft.com/office/drawing/2014/main" id="{E0135B13-A01B-8540-A621-BB1C0828FD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1296"/>
              <a:ext cx="336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873" name="Line 5">
              <a:extLst>
                <a:ext uri="{FF2B5EF4-FFF2-40B4-BE49-F238E27FC236}">
                  <a16:creationId xmlns:a16="http://schemas.microsoft.com/office/drawing/2014/main" id="{0CFFE951-4D4D-C046-942A-A59F6C7D04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1872"/>
              <a:ext cx="192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874" name="Line 6">
              <a:extLst>
                <a:ext uri="{FF2B5EF4-FFF2-40B4-BE49-F238E27FC236}">
                  <a16:creationId xmlns:a16="http://schemas.microsoft.com/office/drawing/2014/main" id="{9C3E32F3-98B5-9A4A-B79B-79FF991A0D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8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875" name="Line 7">
              <a:extLst>
                <a:ext uri="{FF2B5EF4-FFF2-40B4-BE49-F238E27FC236}">
                  <a16:creationId xmlns:a16="http://schemas.microsoft.com/office/drawing/2014/main" id="{2E0F3F19-41D2-0648-AA42-EA599E9D7E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824"/>
              <a:ext cx="144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876" name="Rectangle 8">
              <a:extLst>
                <a:ext uri="{FF2B5EF4-FFF2-40B4-BE49-F238E27FC236}">
                  <a16:creationId xmlns:a16="http://schemas.microsoft.com/office/drawing/2014/main" id="{C3598938-CD1A-1747-BB37-9B693619A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536"/>
              <a:ext cx="528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6877" name="Rectangle 9">
              <a:extLst>
                <a:ext uri="{FF2B5EF4-FFF2-40B4-BE49-F238E27FC236}">
                  <a16:creationId xmlns:a16="http://schemas.microsoft.com/office/drawing/2014/main" id="{2618018C-37A1-9A42-ADCD-367CA1F13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008"/>
              <a:ext cx="528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6878" name="Text Box 10">
              <a:extLst>
                <a:ext uri="{FF2B5EF4-FFF2-40B4-BE49-F238E27FC236}">
                  <a16:creationId xmlns:a16="http://schemas.microsoft.com/office/drawing/2014/main" id="{9CE3E477-3FCF-E84E-82FE-B3A80CC469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8" y="2133"/>
              <a:ext cx="1001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v-SE" altLang="en-US" sz="2400">
                  <a:latin typeface="Tahoma" panose="020B0604030504040204" pitchFamily="34" charset="0"/>
                </a:rPr>
                <a:t>+   -  +</a:t>
              </a: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76879" name="Line 11">
              <a:extLst>
                <a:ext uri="{FF2B5EF4-FFF2-40B4-BE49-F238E27FC236}">
                  <a16:creationId xmlns:a16="http://schemas.microsoft.com/office/drawing/2014/main" id="{B108FCD9-7D74-D343-BEEA-12F3B7543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344"/>
              <a:ext cx="192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6803" name="Group 12">
            <a:extLst>
              <a:ext uri="{FF2B5EF4-FFF2-40B4-BE49-F238E27FC236}">
                <a16:creationId xmlns:a16="http://schemas.microsoft.com/office/drawing/2014/main" id="{6B488AE9-E987-F648-9980-38677EBC853D}"/>
              </a:ext>
            </a:extLst>
          </p:cNvPr>
          <p:cNvGrpSpPr>
            <a:grpSpLocks/>
          </p:cNvGrpSpPr>
          <p:nvPr/>
        </p:nvGrpSpPr>
        <p:grpSpPr bwMode="auto">
          <a:xfrm>
            <a:off x="1981201" y="2819402"/>
            <a:ext cx="2709863" cy="1757363"/>
            <a:chOff x="576" y="2256"/>
            <a:chExt cx="1707" cy="1107"/>
          </a:xfrm>
        </p:grpSpPr>
        <p:sp>
          <p:nvSpPr>
            <p:cNvPr id="76858" name="Line 13">
              <a:extLst>
                <a:ext uri="{FF2B5EF4-FFF2-40B4-BE49-F238E27FC236}">
                  <a16:creationId xmlns:a16="http://schemas.microsoft.com/office/drawing/2014/main" id="{1BD37D50-651A-FF49-8D82-7F412D3BBF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8" y="2461"/>
              <a:ext cx="260" cy="1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859" name="Line 14">
              <a:extLst>
                <a:ext uri="{FF2B5EF4-FFF2-40B4-BE49-F238E27FC236}">
                  <a16:creationId xmlns:a16="http://schemas.microsoft.com/office/drawing/2014/main" id="{9D1B39C1-18B3-5B43-9C7D-45FF156C02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" y="2872"/>
              <a:ext cx="148" cy="20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860" name="Line 15">
              <a:extLst>
                <a:ext uri="{FF2B5EF4-FFF2-40B4-BE49-F238E27FC236}">
                  <a16:creationId xmlns:a16="http://schemas.microsoft.com/office/drawing/2014/main" id="{C93F8950-A66B-3B49-9243-4981EC1DA7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4" y="2872"/>
              <a:ext cx="0" cy="20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861" name="Line 16">
              <a:extLst>
                <a:ext uri="{FF2B5EF4-FFF2-40B4-BE49-F238E27FC236}">
                  <a16:creationId xmlns:a16="http://schemas.microsoft.com/office/drawing/2014/main" id="{81AD02B4-8892-C64F-9AD2-6802A805EC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1" y="2886"/>
              <a:ext cx="111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862" name="Rectangle 17">
              <a:extLst>
                <a:ext uri="{FF2B5EF4-FFF2-40B4-BE49-F238E27FC236}">
                  <a16:creationId xmlns:a16="http://schemas.microsoft.com/office/drawing/2014/main" id="{9CE7891E-8501-3947-8F79-82E4B0381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" y="2633"/>
              <a:ext cx="407" cy="23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6863" name="Rectangle 18">
              <a:extLst>
                <a:ext uri="{FF2B5EF4-FFF2-40B4-BE49-F238E27FC236}">
                  <a16:creationId xmlns:a16="http://schemas.microsoft.com/office/drawing/2014/main" id="{1F6C7A5D-7440-4E4E-89AF-EFB6BBB28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" y="2256"/>
              <a:ext cx="408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6864" name="Text Box 19">
              <a:extLst>
                <a:ext uri="{FF2B5EF4-FFF2-40B4-BE49-F238E27FC236}">
                  <a16:creationId xmlns:a16="http://schemas.microsoft.com/office/drawing/2014/main" id="{808559A3-2F96-5545-9021-A3ECA937D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059"/>
              <a:ext cx="7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v-SE" altLang="en-US" sz="2400">
                  <a:latin typeface="Tahoma" panose="020B0604030504040204" pitchFamily="34" charset="0"/>
                </a:rPr>
                <a:t>+  -  +</a:t>
              </a: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76865" name="Line 20">
              <a:extLst>
                <a:ext uri="{FF2B5EF4-FFF2-40B4-BE49-F238E27FC236}">
                  <a16:creationId xmlns:a16="http://schemas.microsoft.com/office/drawing/2014/main" id="{D3E9C8F6-4941-E140-9CE9-4211439394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2496"/>
              <a:ext cx="148" cy="2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866" name="Text Box 21">
              <a:extLst>
                <a:ext uri="{FF2B5EF4-FFF2-40B4-BE49-F238E27FC236}">
                  <a16:creationId xmlns:a16="http://schemas.microsoft.com/office/drawing/2014/main" id="{43905FCB-8C26-1E42-BCB6-8829A3B3E6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0" y="2484"/>
              <a:ext cx="373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v-SE" altLang="en-US" sz="2800">
                  <a:latin typeface="Tahoma" panose="020B0604030504040204" pitchFamily="34" charset="0"/>
                </a:rPr>
                <a:t>A1</a:t>
              </a:r>
              <a:endParaRPr lang="en-US" altLang="en-US" sz="2800">
                <a:latin typeface="Tahoma" panose="020B0604030504040204" pitchFamily="34" charset="0"/>
              </a:endParaRPr>
            </a:p>
          </p:txBody>
        </p:sp>
        <p:sp>
          <p:nvSpPr>
            <p:cNvPr id="76867" name="Line 22">
              <a:extLst>
                <a:ext uri="{FF2B5EF4-FFF2-40B4-BE49-F238E27FC236}">
                  <a16:creationId xmlns:a16="http://schemas.microsoft.com/office/drawing/2014/main" id="{B70727B1-6452-844D-8249-CB6815C87A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5" y="2885"/>
              <a:ext cx="148" cy="20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868" name="Line 23">
              <a:extLst>
                <a:ext uri="{FF2B5EF4-FFF2-40B4-BE49-F238E27FC236}">
                  <a16:creationId xmlns:a16="http://schemas.microsoft.com/office/drawing/2014/main" id="{EB2D9998-061A-6E4D-A3A0-78CFD6D1CE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74" y="2885"/>
              <a:ext cx="0" cy="20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869" name="Line 24">
              <a:extLst>
                <a:ext uri="{FF2B5EF4-FFF2-40B4-BE49-F238E27FC236}">
                  <a16:creationId xmlns:a16="http://schemas.microsoft.com/office/drawing/2014/main" id="{D5D69BD0-9CEA-5243-BB37-63F013231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5" y="2851"/>
              <a:ext cx="111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870" name="Text Box 25">
              <a:extLst>
                <a:ext uri="{FF2B5EF4-FFF2-40B4-BE49-F238E27FC236}">
                  <a16:creationId xmlns:a16="http://schemas.microsoft.com/office/drawing/2014/main" id="{78B9F890-DA11-8449-884D-5CA7542DF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072"/>
              <a:ext cx="7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v-SE" altLang="en-US" sz="2400">
                  <a:latin typeface="Tahoma" panose="020B0604030504040204" pitchFamily="34" charset="0"/>
                </a:rPr>
                <a:t>-    -  +</a:t>
              </a: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76871" name="Rectangle 26">
              <a:extLst>
                <a:ext uri="{FF2B5EF4-FFF2-40B4-BE49-F238E27FC236}">
                  <a16:creationId xmlns:a16="http://schemas.microsoft.com/office/drawing/2014/main" id="{B30B2CA1-4374-024B-ADA5-056582070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640"/>
              <a:ext cx="408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76804" name="Group 27">
            <a:extLst>
              <a:ext uri="{FF2B5EF4-FFF2-40B4-BE49-F238E27FC236}">
                <a16:creationId xmlns:a16="http://schemas.microsoft.com/office/drawing/2014/main" id="{A2AC0A91-E71F-0A40-8885-76A51B0E5C0D}"/>
              </a:ext>
            </a:extLst>
          </p:cNvPr>
          <p:cNvGrpSpPr>
            <a:grpSpLocks/>
          </p:cNvGrpSpPr>
          <p:nvPr/>
        </p:nvGrpSpPr>
        <p:grpSpPr bwMode="auto">
          <a:xfrm>
            <a:off x="5943601" y="2590802"/>
            <a:ext cx="2709863" cy="1757363"/>
            <a:chOff x="576" y="2256"/>
            <a:chExt cx="1707" cy="1107"/>
          </a:xfrm>
        </p:grpSpPr>
        <p:sp>
          <p:nvSpPr>
            <p:cNvPr id="76844" name="Line 28">
              <a:extLst>
                <a:ext uri="{FF2B5EF4-FFF2-40B4-BE49-F238E27FC236}">
                  <a16:creationId xmlns:a16="http://schemas.microsoft.com/office/drawing/2014/main" id="{4DDE5ACC-E704-2643-9CFA-BA3842D5B0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8" y="2461"/>
              <a:ext cx="260" cy="1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845" name="Line 29">
              <a:extLst>
                <a:ext uri="{FF2B5EF4-FFF2-40B4-BE49-F238E27FC236}">
                  <a16:creationId xmlns:a16="http://schemas.microsoft.com/office/drawing/2014/main" id="{2CC07E3D-0FED-A542-BBD6-3758F2D6DE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" y="2872"/>
              <a:ext cx="148" cy="20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846" name="Line 30">
              <a:extLst>
                <a:ext uri="{FF2B5EF4-FFF2-40B4-BE49-F238E27FC236}">
                  <a16:creationId xmlns:a16="http://schemas.microsoft.com/office/drawing/2014/main" id="{DA378B39-B9E5-7A49-948F-7BD18F0D5D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4" y="2872"/>
              <a:ext cx="0" cy="20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847" name="Line 31">
              <a:extLst>
                <a:ext uri="{FF2B5EF4-FFF2-40B4-BE49-F238E27FC236}">
                  <a16:creationId xmlns:a16="http://schemas.microsoft.com/office/drawing/2014/main" id="{F6C6DCBB-FFF9-9B45-9958-847CFE8D5F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1" y="2886"/>
              <a:ext cx="111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848" name="Rectangle 32">
              <a:extLst>
                <a:ext uri="{FF2B5EF4-FFF2-40B4-BE49-F238E27FC236}">
                  <a16:creationId xmlns:a16="http://schemas.microsoft.com/office/drawing/2014/main" id="{D58F4FFC-8806-0541-B479-0003D7D81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" y="2633"/>
              <a:ext cx="407" cy="23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6849" name="Rectangle 33">
              <a:extLst>
                <a:ext uri="{FF2B5EF4-FFF2-40B4-BE49-F238E27FC236}">
                  <a16:creationId xmlns:a16="http://schemas.microsoft.com/office/drawing/2014/main" id="{D9F922C3-D05A-AD44-8111-8A339D0BD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" y="2256"/>
              <a:ext cx="408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6850" name="Text Box 34">
              <a:extLst>
                <a:ext uri="{FF2B5EF4-FFF2-40B4-BE49-F238E27FC236}">
                  <a16:creationId xmlns:a16="http://schemas.microsoft.com/office/drawing/2014/main" id="{E4423E39-00CE-9C4E-A362-F82FB80023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059"/>
              <a:ext cx="7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v-SE" altLang="en-US" sz="2400">
                  <a:latin typeface="Tahoma" panose="020B0604030504040204" pitchFamily="34" charset="0"/>
                </a:rPr>
                <a:t>+  -  +</a:t>
              </a: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76851" name="Line 35">
              <a:extLst>
                <a:ext uri="{FF2B5EF4-FFF2-40B4-BE49-F238E27FC236}">
                  <a16:creationId xmlns:a16="http://schemas.microsoft.com/office/drawing/2014/main" id="{939F3BA2-923F-494A-9CC2-1769B4AB0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2496"/>
              <a:ext cx="148" cy="2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852" name="Text Box 36">
              <a:extLst>
                <a:ext uri="{FF2B5EF4-FFF2-40B4-BE49-F238E27FC236}">
                  <a16:creationId xmlns:a16="http://schemas.microsoft.com/office/drawing/2014/main" id="{F3529122-3111-874F-8FF9-C970CC4C2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0" y="2484"/>
              <a:ext cx="373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v-SE" altLang="en-US" sz="2800">
                  <a:latin typeface="Tahoma" panose="020B0604030504040204" pitchFamily="34" charset="0"/>
                </a:rPr>
                <a:t>A2</a:t>
              </a:r>
              <a:endParaRPr lang="en-US" altLang="en-US" sz="2800">
                <a:latin typeface="Tahoma" panose="020B0604030504040204" pitchFamily="34" charset="0"/>
              </a:endParaRPr>
            </a:p>
          </p:txBody>
        </p:sp>
        <p:sp>
          <p:nvSpPr>
            <p:cNvPr id="76853" name="Line 37">
              <a:extLst>
                <a:ext uri="{FF2B5EF4-FFF2-40B4-BE49-F238E27FC236}">
                  <a16:creationId xmlns:a16="http://schemas.microsoft.com/office/drawing/2014/main" id="{0925DBB1-AEDB-FA4C-82C2-97C31CB3E8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5" y="2885"/>
              <a:ext cx="148" cy="20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854" name="Line 38">
              <a:extLst>
                <a:ext uri="{FF2B5EF4-FFF2-40B4-BE49-F238E27FC236}">
                  <a16:creationId xmlns:a16="http://schemas.microsoft.com/office/drawing/2014/main" id="{B440BFB9-A469-B54F-B58E-FAE04BC252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74" y="2885"/>
              <a:ext cx="0" cy="20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855" name="Line 39">
              <a:extLst>
                <a:ext uri="{FF2B5EF4-FFF2-40B4-BE49-F238E27FC236}">
                  <a16:creationId xmlns:a16="http://schemas.microsoft.com/office/drawing/2014/main" id="{A9A989D7-9801-8B46-80B2-4CFDD1A91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5" y="2851"/>
              <a:ext cx="111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856" name="Text Box 40">
              <a:extLst>
                <a:ext uri="{FF2B5EF4-FFF2-40B4-BE49-F238E27FC236}">
                  <a16:creationId xmlns:a16="http://schemas.microsoft.com/office/drawing/2014/main" id="{125D9AE9-9272-3C4F-9B53-D8F256E6D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072"/>
              <a:ext cx="7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v-SE" altLang="en-US" sz="2400">
                  <a:latin typeface="Tahoma" panose="020B0604030504040204" pitchFamily="34" charset="0"/>
                </a:rPr>
                <a:t>+   -  -</a:t>
              </a: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76857" name="Rectangle 41">
              <a:extLst>
                <a:ext uri="{FF2B5EF4-FFF2-40B4-BE49-F238E27FC236}">
                  <a16:creationId xmlns:a16="http://schemas.microsoft.com/office/drawing/2014/main" id="{B02DF7E8-0DBB-A04A-B83E-949CB0237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640"/>
              <a:ext cx="408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76805" name="Line 42">
            <a:extLst>
              <a:ext uri="{FF2B5EF4-FFF2-40B4-BE49-F238E27FC236}">
                <a16:creationId xmlns:a16="http://schemas.microsoft.com/office/drawing/2014/main" id="{D0BE58B2-7EA8-F14D-A95D-17703F2AE4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13750" y="4668838"/>
            <a:ext cx="412750" cy="27305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06" name="Line 43">
            <a:extLst>
              <a:ext uri="{FF2B5EF4-FFF2-40B4-BE49-F238E27FC236}">
                <a16:creationId xmlns:a16="http://schemas.microsoft.com/office/drawing/2014/main" id="{26758D3A-1E15-884B-BC85-361C28E9A0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5113" y="5321301"/>
            <a:ext cx="234950" cy="32702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07" name="Line 44">
            <a:extLst>
              <a:ext uri="{FF2B5EF4-FFF2-40B4-BE49-F238E27FC236}">
                <a16:creationId xmlns:a16="http://schemas.microsoft.com/office/drawing/2014/main" id="{39AD4BB0-4E06-7341-AD49-1C766BFAD2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96275" y="5321301"/>
            <a:ext cx="0" cy="32702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08" name="Line 45">
            <a:extLst>
              <a:ext uri="{FF2B5EF4-FFF2-40B4-BE49-F238E27FC236}">
                <a16:creationId xmlns:a16="http://schemas.microsoft.com/office/drawing/2014/main" id="{5642BA5A-06F9-834C-A541-BE55B5FD9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4888" y="5343525"/>
            <a:ext cx="176212" cy="3810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09" name="Rectangle 46">
            <a:extLst>
              <a:ext uri="{FF2B5EF4-FFF2-40B4-BE49-F238E27FC236}">
                <a16:creationId xmlns:a16="http://schemas.microsoft.com/office/drawing/2014/main" id="{40EF1600-D1CC-3343-A8D2-2B30BB55E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588" y="4941888"/>
            <a:ext cx="646112" cy="3794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6810" name="Rectangle 47">
            <a:extLst>
              <a:ext uri="{FF2B5EF4-FFF2-40B4-BE49-F238E27FC236}">
                <a16:creationId xmlns:a16="http://schemas.microsoft.com/office/drawing/2014/main" id="{029C1E85-ED50-5748-9065-348E27DA7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1225" y="4343400"/>
            <a:ext cx="6477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6811" name="Text Box 48">
            <a:extLst>
              <a:ext uri="{FF2B5EF4-FFF2-40B4-BE49-F238E27FC236}">
                <a16:creationId xmlns:a16="http://schemas.microsoft.com/office/drawing/2014/main" id="{032C0FD9-2753-C34A-8CB1-0062A2C19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618164"/>
            <a:ext cx="1130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en-US" sz="2400">
                <a:latin typeface="Tahoma" panose="020B0604030504040204" pitchFamily="34" charset="0"/>
              </a:rPr>
              <a:t>+  -  +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76812" name="Line 49">
            <a:extLst>
              <a:ext uri="{FF2B5EF4-FFF2-40B4-BE49-F238E27FC236}">
                <a16:creationId xmlns:a16="http://schemas.microsoft.com/office/drawing/2014/main" id="{A6FEC39C-B6E8-3940-AC47-B9BC35D33DD8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1450" y="4724400"/>
            <a:ext cx="234950" cy="325438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13" name="Text Box 50">
            <a:extLst>
              <a:ext uri="{FF2B5EF4-FFF2-40B4-BE49-F238E27FC236}">
                <a16:creationId xmlns:a16="http://schemas.microsoft.com/office/drawing/2014/main" id="{94347B83-C33B-1E42-8B6A-178AC9BAB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3925" y="4705350"/>
            <a:ext cx="5921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en-US" sz="2800">
                <a:latin typeface="Tahoma" panose="020B0604030504040204" pitchFamily="34" charset="0"/>
              </a:rPr>
              <a:t>A2</a:t>
            </a:r>
            <a:endParaRPr lang="en-US" altLang="en-US" sz="2800">
              <a:latin typeface="Tahoma" panose="020B0604030504040204" pitchFamily="34" charset="0"/>
            </a:endParaRPr>
          </a:p>
        </p:txBody>
      </p:sp>
      <p:sp>
        <p:nvSpPr>
          <p:cNvPr id="76814" name="Line 51">
            <a:extLst>
              <a:ext uri="{FF2B5EF4-FFF2-40B4-BE49-F238E27FC236}">
                <a16:creationId xmlns:a16="http://schemas.microsoft.com/office/drawing/2014/main" id="{4CA60ACD-8CB3-1E42-8FB9-876D2E2829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96401" y="5341938"/>
            <a:ext cx="142875" cy="52546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15" name="Line 52">
            <a:extLst>
              <a:ext uri="{FF2B5EF4-FFF2-40B4-BE49-F238E27FC236}">
                <a16:creationId xmlns:a16="http://schemas.microsoft.com/office/drawing/2014/main" id="{D6E893CE-0DD3-7140-98A3-BA903699D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9615488" y="5287963"/>
            <a:ext cx="176212" cy="3810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16" name="Text Box 53">
            <a:extLst>
              <a:ext uri="{FF2B5EF4-FFF2-40B4-BE49-F238E27FC236}">
                <a16:creationId xmlns:a16="http://schemas.microsoft.com/office/drawing/2014/main" id="{FADD58B9-ED3B-6F40-859B-537EF8B8D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5562601"/>
            <a:ext cx="485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en-US" sz="2400">
                <a:latin typeface="Tahoma" panose="020B0604030504040204" pitchFamily="34" charset="0"/>
              </a:rPr>
              <a:t>  -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76817" name="Rectangle 54">
            <a:extLst>
              <a:ext uri="{FF2B5EF4-FFF2-40B4-BE49-F238E27FC236}">
                <a16:creationId xmlns:a16="http://schemas.microsoft.com/office/drawing/2014/main" id="{7BB4C2C2-686D-A64D-B587-D9E0F149D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4953000"/>
            <a:ext cx="6477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6818" name="Rectangle 55">
            <a:extLst>
              <a:ext uri="{FF2B5EF4-FFF2-40B4-BE49-F238E27FC236}">
                <a16:creationId xmlns:a16="http://schemas.microsoft.com/office/drawing/2014/main" id="{C0DE9629-D8A7-7541-B9E0-2DCAB249A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5791200"/>
            <a:ext cx="6477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6819" name="Line 56">
            <a:extLst>
              <a:ext uri="{FF2B5EF4-FFF2-40B4-BE49-F238E27FC236}">
                <a16:creationId xmlns:a16="http://schemas.microsoft.com/office/drawing/2014/main" id="{76DAA8B2-49EF-B847-80D4-3608B2CF67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0" y="6172201"/>
            <a:ext cx="234950" cy="32702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20" name="Line 57">
            <a:extLst>
              <a:ext uri="{FF2B5EF4-FFF2-40B4-BE49-F238E27FC236}">
                <a16:creationId xmlns:a16="http://schemas.microsoft.com/office/drawing/2014/main" id="{94243ADE-2E38-E740-8E10-DAF82FD2B7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55163" y="6172201"/>
            <a:ext cx="0" cy="32702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21" name="Text Box 58">
            <a:extLst>
              <a:ext uri="{FF2B5EF4-FFF2-40B4-BE49-F238E27FC236}">
                <a16:creationId xmlns:a16="http://schemas.microsoft.com/office/drawing/2014/main" id="{0AA7E1E7-C7F6-894F-8866-D711F26E7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800" y="6019800"/>
            <a:ext cx="5921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en-US" sz="2800">
                <a:latin typeface="Tahoma" panose="020B0604030504040204" pitchFamily="34" charset="0"/>
              </a:rPr>
              <a:t>A4</a:t>
            </a:r>
            <a:endParaRPr lang="en-US" altLang="en-US" sz="2800">
              <a:latin typeface="Tahoma" panose="020B0604030504040204" pitchFamily="34" charset="0"/>
            </a:endParaRPr>
          </a:p>
        </p:txBody>
      </p:sp>
      <p:sp>
        <p:nvSpPr>
          <p:cNvPr id="76822" name="Line 59">
            <a:extLst>
              <a:ext uri="{FF2B5EF4-FFF2-40B4-BE49-F238E27FC236}">
                <a16:creationId xmlns:a16="http://schemas.microsoft.com/office/drawing/2014/main" id="{1C1498D9-A5D9-9046-B7BA-CEF2F8AF5C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6150" y="4592638"/>
            <a:ext cx="412750" cy="27305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23" name="Line 60">
            <a:extLst>
              <a:ext uri="{FF2B5EF4-FFF2-40B4-BE49-F238E27FC236}">
                <a16:creationId xmlns:a16="http://schemas.microsoft.com/office/drawing/2014/main" id="{0CDB5D51-EDF6-9549-9D05-D9E62388B2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27513" y="5245101"/>
            <a:ext cx="234950" cy="32702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24" name="Line 61">
            <a:extLst>
              <a:ext uri="{FF2B5EF4-FFF2-40B4-BE49-F238E27FC236}">
                <a16:creationId xmlns:a16="http://schemas.microsoft.com/office/drawing/2014/main" id="{A6509E57-D2DF-6246-A835-E03A77D042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38675" y="5245101"/>
            <a:ext cx="0" cy="32702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25" name="Line 62">
            <a:extLst>
              <a:ext uri="{FF2B5EF4-FFF2-40B4-BE49-F238E27FC236}">
                <a16:creationId xmlns:a16="http://schemas.microsoft.com/office/drawing/2014/main" id="{10AF6727-CC96-AC44-9492-B1A8CB7158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7288" y="5267325"/>
            <a:ext cx="176212" cy="3810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26" name="Rectangle 63">
            <a:extLst>
              <a:ext uri="{FF2B5EF4-FFF2-40B4-BE49-F238E27FC236}">
                <a16:creationId xmlns:a16="http://schemas.microsoft.com/office/drawing/2014/main" id="{50F19DD5-CAA4-CB42-ABF3-FAE1AB5A8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8" y="4865688"/>
            <a:ext cx="646112" cy="3794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6827" name="Rectangle 64">
            <a:extLst>
              <a:ext uri="{FF2B5EF4-FFF2-40B4-BE49-F238E27FC236}">
                <a16:creationId xmlns:a16="http://schemas.microsoft.com/office/drawing/2014/main" id="{5DBB800C-608F-0A4D-93DC-A2445A403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25" y="4267200"/>
            <a:ext cx="6477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6828" name="Text Box 65">
            <a:extLst>
              <a:ext uri="{FF2B5EF4-FFF2-40B4-BE49-F238E27FC236}">
                <a16:creationId xmlns:a16="http://schemas.microsoft.com/office/drawing/2014/main" id="{A8B4C3F1-38D8-3045-B9DC-6022495CB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1" y="6400801"/>
            <a:ext cx="713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en-US" sz="2400">
                <a:latin typeface="Tahoma" panose="020B0604030504040204" pitchFamily="34" charset="0"/>
              </a:rPr>
              <a:t>+  -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76829" name="Line 66">
            <a:extLst>
              <a:ext uri="{FF2B5EF4-FFF2-40B4-BE49-F238E27FC236}">
                <a16:creationId xmlns:a16="http://schemas.microsoft.com/office/drawing/2014/main" id="{89F31A7B-1152-9648-9F68-ECD7C2B01C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3850" y="4648200"/>
            <a:ext cx="234950" cy="325438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30" name="Text Box 67">
            <a:extLst>
              <a:ext uri="{FF2B5EF4-FFF2-40B4-BE49-F238E27FC236}">
                <a16:creationId xmlns:a16="http://schemas.microsoft.com/office/drawing/2014/main" id="{E77D7939-9101-F349-8BB3-57BA86475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629150"/>
            <a:ext cx="5921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en-US" sz="2800">
                <a:latin typeface="Tahoma" panose="020B0604030504040204" pitchFamily="34" charset="0"/>
              </a:rPr>
              <a:t>A2</a:t>
            </a:r>
            <a:endParaRPr lang="en-US" altLang="en-US" sz="2800">
              <a:latin typeface="Tahoma" panose="020B0604030504040204" pitchFamily="34" charset="0"/>
            </a:endParaRPr>
          </a:p>
        </p:txBody>
      </p:sp>
      <p:sp>
        <p:nvSpPr>
          <p:cNvPr id="76831" name="Line 68">
            <a:extLst>
              <a:ext uri="{FF2B5EF4-FFF2-40B4-BE49-F238E27FC236}">
                <a16:creationId xmlns:a16="http://schemas.microsoft.com/office/drawing/2014/main" id="{687B2DAD-2CEC-CA48-B316-D77C33A14F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1" y="5265738"/>
            <a:ext cx="142875" cy="52546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32" name="Line 69">
            <a:extLst>
              <a:ext uri="{FF2B5EF4-FFF2-40B4-BE49-F238E27FC236}">
                <a16:creationId xmlns:a16="http://schemas.microsoft.com/office/drawing/2014/main" id="{E8DC4CD9-1B81-DF44-B2C1-6C8EFFE401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7888" y="5211763"/>
            <a:ext cx="176212" cy="3810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33" name="Text Box 70">
            <a:extLst>
              <a:ext uri="{FF2B5EF4-FFF2-40B4-BE49-F238E27FC236}">
                <a16:creationId xmlns:a16="http://schemas.microsoft.com/office/drawing/2014/main" id="{F13EF5C5-DB75-2240-86D4-6952391EF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1" y="5486401"/>
            <a:ext cx="485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en-US" sz="2400">
                <a:latin typeface="Tahoma" panose="020B0604030504040204" pitchFamily="34" charset="0"/>
              </a:rPr>
              <a:t>  -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76834" name="Rectangle 71">
            <a:extLst>
              <a:ext uri="{FF2B5EF4-FFF2-40B4-BE49-F238E27FC236}">
                <a16:creationId xmlns:a16="http://schemas.microsoft.com/office/drawing/2014/main" id="{158973F2-AF1E-FD4C-8E8D-B1B4ABAB6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876800"/>
            <a:ext cx="6477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6835" name="Rectangle 72">
            <a:extLst>
              <a:ext uri="{FF2B5EF4-FFF2-40B4-BE49-F238E27FC236}">
                <a16:creationId xmlns:a16="http://schemas.microsoft.com/office/drawing/2014/main" id="{8D171822-2BE4-C946-8613-651E88C69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715000"/>
            <a:ext cx="6477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6836" name="Line 73">
            <a:extLst>
              <a:ext uri="{FF2B5EF4-FFF2-40B4-BE49-F238E27FC236}">
                <a16:creationId xmlns:a16="http://schemas.microsoft.com/office/drawing/2014/main" id="{86178929-4ADE-704A-932A-0614FCE341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6096001"/>
            <a:ext cx="234950" cy="32702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37" name="Line 74">
            <a:extLst>
              <a:ext uri="{FF2B5EF4-FFF2-40B4-BE49-F238E27FC236}">
                <a16:creationId xmlns:a16="http://schemas.microsoft.com/office/drawing/2014/main" id="{7C5EE58B-DACE-E645-B25D-1D4F84B1AD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97563" y="6096001"/>
            <a:ext cx="0" cy="32702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38" name="Text Box 75">
            <a:extLst>
              <a:ext uri="{FF2B5EF4-FFF2-40B4-BE49-F238E27FC236}">
                <a16:creationId xmlns:a16="http://schemas.microsoft.com/office/drawing/2014/main" id="{2CE7274E-1015-E748-87A4-E4844A962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943600"/>
            <a:ext cx="5921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en-US" sz="2800">
                <a:latin typeface="Tahoma" panose="020B0604030504040204" pitchFamily="34" charset="0"/>
              </a:rPr>
              <a:t>A3</a:t>
            </a:r>
            <a:endParaRPr lang="en-US" altLang="en-US" sz="2800">
              <a:latin typeface="Tahoma" panose="020B0604030504040204" pitchFamily="34" charset="0"/>
            </a:endParaRPr>
          </a:p>
        </p:txBody>
      </p:sp>
      <p:sp>
        <p:nvSpPr>
          <p:cNvPr id="76839" name="Line 76">
            <a:extLst>
              <a:ext uri="{FF2B5EF4-FFF2-40B4-BE49-F238E27FC236}">
                <a16:creationId xmlns:a16="http://schemas.microsoft.com/office/drawing/2014/main" id="{6D830541-E50B-3E4B-8353-AB08E34679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2098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40" name="Line 77">
            <a:extLst>
              <a:ext uri="{FF2B5EF4-FFF2-40B4-BE49-F238E27FC236}">
                <a16:creationId xmlns:a16="http://schemas.microsoft.com/office/drawing/2014/main" id="{4CF5EB2B-5A54-BA48-BCFF-6DE1F45E44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2133600"/>
            <a:ext cx="685800" cy="609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41" name="Line 78">
            <a:extLst>
              <a:ext uri="{FF2B5EF4-FFF2-40B4-BE49-F238E27FC236}">
                <a16:creationId xmlns:a16="http://schemas.microsoft.com/office/drawing/2014/main" id="{C897D4D4-BE7C-D44B-98FA-A865A4585C0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5814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42" name="Line 79">
            <a:extLst>
              <a:ext uri="{FF2B5EF4-FFF2-40B4-BE49-F238E27FC236}">
                <a16:creationId xmlns:a16="http://schemas.microsoft.com/office/drawing/2014/main" id="{63F5DBE3-B3BA-5A48-8FD8-B67655E58E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3429000"/>
            <a:ext cx="68580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43" name="Text Box 80">
            <a:extLst>
              <a:ext uri="{FF2B5EF4-FFF2-40B4-BE49-F238E27FC236}">
                <a16:creationId xmlns:a16="http://schemas.microsoft.com/office/drawing/2014/main" id="{557AFAE0-68E6-CF4A-8D32-ABD5B2DF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1" y="6400801"/>
            <a:ext cx="713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en-US" sz="2400">
                <a:latin typeface="Tahoma" panose="020B0604030504040204" pitchFamily="34" charset="0"/>
              </a:rPr>
              <a:t>-  +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32EEC4-84F6-D148-A75D-49E83F0D489F}"/>
              </a:ext>
            </a:extLst>
          </p:cNvPr>
          <p:cNvSpPr txBox="1"/>
          <p:nvPr/>
        </p:nvSpPr>
        <p:spPr>
          <a:xfrm>
            <a:off x="1286643" y="6019284"/>
            <a:ext cx="350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Greedy Search</a:t>
            </a:r>
          </a:p>
        </p:txBody>
      </p:sp>
    </p:spTree>
    <p:extLst>
      <p:ext uri="{BB962C8B-B14F-4D97-AF65-F5344CB8AC3E}">
        <p14:creationId xmlns:p14="http://schemas.microsoft.com/office/powerpoint/2010/main" val="119723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E0994-11F3-5844-88C6-C87084F72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2E3B6-9295-8E48-BF91-6222807A8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Learning through search (AI)</a:t>
            </a:r>
          </a:p>
          <a:p>
            <a:endParaRPr lang="en-US"/>
          </a:p>
          <a:p>
            <a:r>
              <a:rPr lang="en-US"/>
              <a:t>Blind search </a:t>
            </a:r>
          </a:p>
          <a:p>
            <a:pPr lvl="1"/>
            <a:r>
              <a:rPr lang="en-US"/>
              <a:t>Impossible since the search space grows exponentially fast</a:t>
            </a:r>
          </a:p>
          <a:p>
            <a:r>
              <a:rPr lang="en-US"/>
              <a:t>Greedy Search</a:t>
            </a:r>
          </a:p>
          <a:p>
            <a:pPr lvl="1"/>
            <a:r>
              <a:rPr lang="en-US"/>
              <a:t>Doesn't guarantee to find the best result</a:t>
            </a:r>
          </a:p>
          <a:p>
            <a:pPr lvl="1"/>
            <a:endParaRPr lang="en-US"/>
          </a:p>
          <a:p>
            <a:r>
              <a:rPr lang="en-US"/>
              <a:t>Relation to Gradient Descent, local minima problem….</a:t>
            </a:r>
          </a:p>
        </p:txBody>
      </p:sp>
    </p:spTree>
    <p:extLst>
      <p:ext uri="{BB962C8B-B14F-4D97-AF65-F5344CB8AC3E}">
        <p14:creationId xmlns:p14="http://schemas.microsoft.com/office/powerpoint/2010/main" val="4220146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16665898-BAB9-024C-827B-9BFF3805E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74754" name="Picture 3">
            <a:extLst>
              <a:ext uri="{FF2B5EF4-FFF2-40B4-BE49-F238E27FC236}">
                <a16:creationId xmlns:a16="http://schemas.microsoft.com/office/drawing/2014/main" id="{43BB6436-53D6-7941-9C7F-27ADAF541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92456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454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D502D003-2867-8742-B166-DA42AF1EA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Heuristic function: Shannon Entropy</a:t>
            </a:r>
          </a:p>
        </p:txBody>
      </p:sp>
      <p:sp>
        <p:nvSpPr>
          <p:cNvPr id="120834" name="Rectangle 3">
            <a:extLst>
              <a:ext uri="{FF2B5EF4-FFF2-40B4-BE49-F238E27FC236}">
                <a16:creationId xmlns:a16="http://schemas.microsoft.com/office/drawing/2014/main" id="{95295A8E-7574-6E4E-8D91-B73F7C17C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Shannon formalized these intuitions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Given a universe of messages </a:t>
            </a:r>
            <a:r>
              <a:rPr lang="en-US" altLang="en-US" i="1">
                <a:ea typeface="ＭＳ Ｐゴシック" panose="020B0600070205080204" pitchFamily="34" charset="-128"/>
              </a:rPr>
              <a:t>M={m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1</a:t>
            </a:r>
            <a:r>
              <a:rPr lang="en-US" altLang="en-US" i="1">
                <a:ea typeface="ＭＳ Ｐゴシック" panose="020B0600070205080204" pitchFamily="34" charset="-128"/>
              </a:rPr>
              <a:t>,m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2</a:t>
            </a:r>
            <a:r>
              <a:rPr lang="en-US" altLang="en-US" i="1">
                <a:ea typeface="ＭＳ Ｐゴシック" panose="020B0600070205080204" pitchFamily="34" charset="-128"/>
              </a:rPr>
              <a:t>,...,</a:t>
            </a:r>
            <a:r>
              <a:rPr lang="en-US" altLang="en-US" i="1" err="1">
                <a:ea typeface="ＭＳ Ｐゴシック" panose="020B0600070205080204" pitchFamily="34" charset="-128"/>
              </a:rPr>
              <a:t>m</a:t>
            </a:r>
            <a:r>
              <a:rPr lang="en-US" altLang="en-US" i="1" baseline="-25000" err="1">
                <a:ea typeface="ＭＳ Ｐゴシック" panose="020B0600070205080204" pitchFamily="34" charset="-128"/>
              </a:rPr>
              <a:t>n</a:t>
            </a:r>
            <a:r>
              <a:rPr lang="en-US" altLang="en-US" i="1">
                <a:ea typeface="ＭＳ Ｐゴシック" panose="020B0600070205080204" pitchFamily="34" charset="-128"/>
              </a:rPr>
              <a:t>}</a:t>
            </a:r>
            <a:r>
              <a:rPr lang="en-US" altLang="en-US">
                <a:ea typeface="ＭＳ Ｐゴシック" panose="020B0600070205080204" pitchFamily="34" charset="-128"/>
              </a:rPr>
              <a:t> and a probability </a:t>
            </a:r>
            <a:r>
              <a:rPr lang="en-US" altLang="en-US" i="1">
                <a:ea typeface="ＭＳ Ｐゴシック" panose="020B0600070205080204" pitchFamily="34" charset="-128"/>
              </a:rPr>
              <a:t>p(m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i</a:t>
            </a:r>
            <a:r>
              <a:rPr lang="en-US" altLang="en-US" i="1">
                <a:ea typeface="ＭＳ Ｐゴシック" panose="020B0600070205080204" pitchFamily="34" charset="-128"/>
              </a:rPr>
              <a:t>)</a:t>
            </a:r>
            <a:r>
              <a:rPr lang="en-US" altLang="en-US">
                <a:ea typeface="ＭＳ Ｐゴシック" panose="020B0600070205080204" pitchFamily="34" charset="-128"/>
              </a:rPr>
              <a:t> for the occurrence of each message, the </a:t>
            </a:r>
            <a:r>
              <a:rPr lang="en-US" altLang="en-US" b="1">
                <a:ea typeface="ＭＳ Ｐゴシック" panose="020B0600070205080204" pitchFamily="34" charset="-128"/>
              </a:rPr>
              <a:t>information</a:t>
            </a:r>
            <a:r>
              <a:rPr lang="en-US" altLang="en-US">
                <a:ea typeface="ＭＳ Ｐゴシック" panose="020B0600070205080204" pitchFamily="34" charset="-128"/>
              </a:rPr>
              <a:t> content (also called entropy)of a message </a:t>
            </a:r>
            <a:r>
              <a:rPr lang="en-US" altLang="en-US" i="1">
                <a:ea typeface="ＭＳ Ｐゴシック" panose="020B0600070205080204" pitchFamily="34" charset="-128"/>
              </a:rPr>
              <a:t>M</a:t>
            </a:r>
            <a:r>
              <a:rPr lang="en-US" altLang="en-US">
                <a:ea typeface="ＭＳ Ｐゴシック" panose="020B0600070205080204" pitchFamily="34" charset="-128"/>
              </a:rPr>
              <a:t> is given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20835" name="Object 2">
            <a:extLst>
              <a:ext uri="{FF2B5EF4-FFF2-40B4-BE49-F238E27FC236}">
                <a16:creationId xmlns:a16="http://schemas.microsoft.com/office/drawing/2014/main" id="{404833F8-1ADB-E84B-AD6B-17F76B2DFC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5029200"/>
          <a:ext cx="54102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4" name="Equation" r:id="rId4" imgW="1828800" imgH="431800" progId="Equation.3">
                  <p:embed/>
                </p:oleObj>
              </mc:Choice>
              <mc:Fallback>
                <p:oleObj name="Equation" r:id="rId4" imgW="1828800" imgH="431800" progId="Equation.3">
                  <p:embed/>
                  <p:pic>
                    <p:nvPicPr>
                      <p:cNvPr id="120835" name="Object 2">
                        <a:extLst>
                          <a:ext uri="{FF2B5EF4-FFF2-40B4-BE49-F238E27FC236}">
                            <a16:creationId xmlns:a16="http://schemas.microsoft.com/office/drawing/2014/main" id="{404833F8-1ADB-E84B-AD6B-17F76B2DFC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029200"/>
                        <a:ext cx="5410200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4631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>
            <a:extLst>
              <a:ext uri="{FF2B5EF4-FFF2-40B4-BE49-F238E27FC236}">
                <a16:creationId xmlns:a16="http://schemas.microsoft.com/office/drawing/2014/main" id="{F062E619-A8FE-AA4D-938D-7FC3CCE96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2882" name="Rectangle 3">
            <a:extLst>
              <a:ext uri="{FF2B5EF4-FFF2-40B4-BE49-F238E27FC236}">
                <a16:creationId xmlns:a16="http://schemas.microsoft.com/office/drawing/2014/main" id="{D0F44C67-4E5A-E148-AF53-0C5B823A1E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Information content of a message telling the outcome of the flip of an honest coin</a:t>
            </a:r>
          </a:p>
        </p:txBody>
      </p:sp>
      <p:graphicFrame>
        <p:nvGraphicFramePr>
          <p:cNvPr id="122883" name="Object 2">
            <a:extLst>
              <a:ext uri="{FF2B5EF4-FFF2-40B4-BE49-F238E27FC236}">
                <a16:creationId xmlns:a16="http://schemas.microsoft.com/office/drawing/2014/main" id="{F68EE135-7770-894B-BF63-24DD02FE06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574030"/>
              </p:ext>
            </p:extLst>
          </p:nvPr>
        </p:nvGraphicFramePr>
        <p:xfrm>
          <a:off x="1129862" y="3599794"/>
          <a:ext cx="75438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2" name="Equation" r:id="rId4" imgW="3987800" imgH="635000" progId="Equation.3">
                  <p:embed/>
                </p:oleObj>
              </mc:Choice>
              <mc:Fallback>
                <p:oleObj name="Equation" r:id="rId4" imgW="3987800" imgH="635000" progId="Equation.3">
                  <p:embed/>
                  <p:pic>
                    <p:nvPicPr>
                      <p:cNvPr id="122883" name="Object 2">
                        <a:extLst>
                          <a:ext uri="{FF2B5EF4-FFF2-40B4-BE49-F238E27FC236}">
                            <a16:creationId xmlns:a16="http://schemas.microsoft.com/office/drawing/2014/main" id="{F68EE135-7770-894B-BF63-24DD02FE06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862" y="3599794"/>
                        <a:ext cx="75438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475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>
            <a:extLst>
              <a:ext uri="{FF2B5EF4-FFF2-40B4-BE49-F238E27FC236}">
                <a16:creationId xmlns:a16="http://schemas.microsoft.com/office/drawing/2014/main" id="{4081CA03-6CA1-F34E-8C74-289106A79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4930" name="Rectangle 3">
            <a:extLst>
              <a:ext uri="{FF2B5EF4-FFF2-40B4-BE49-F238E27FC236}">
                <a16:creationId xmlns:a16="http://schemas.microsoft.com/office/drawing/2014/main" id="{53F914AC-B48C-914C-AA24-9B149F404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However if the coin has been rigged to come up heads 75 percent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24931" name="Object 2">
            <a:extLst>
              <a:ext uri="{FF2B5EF4-FFF2-40B4-BE49-F238E27FC236}">
                <a16:creationId xmlns:a16="http://schemas.microsoft.com/office/drawing/2014/main" id="{86CB00B5-0B2F-284B-8B88-D57BAA1208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124721"/>
              </p:ext>
            </p:extLst>
          </p:nvPr>
        </p:nvGraphicFramePr>
        <p:xfrm>
          <a:off x="1082566" y="3195474"/>
          <a:ext cx="75438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0" name="Equation" r:id="rId4" imgW="3987800" imgH="635000" progId="Equation.3">
                  <p:embed/>
                </p:oleObj>
              </mc:Choice>
              <mc:Fallback>
                <p:oleObj name="Equation" r:id="rId4" imgW="3987800" imgH="635000" progId="Equation.3">
                  <p:embed/>
                  <p:pic>
                    <p:nvPicPr>
                      <p:cNvPr id="124931" name="Object 2">
                        <a:extLst>
                          <a:ext uri="{FF2B5EF4-FFF2-40B4-BE49-F238E27FC236}">
                            <a16:creationId xmlns:a16="http://schemas.microsoft.com/office/drawing/2014/main" id="{86CB00B5-0B2F-284B-8B88-D57BAA1208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566" y="3195474"/>
                        <a:ext cx="75438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9339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>
            <a:extLst>
              <a:ext uri="{FF2B5EF4-FFF2-40B4-BE49-F238E27FC236}">
                <a16:creationId xmlns:a16="http://schemas.microsoft.com/office/drawing/2014/main" id="{95AC8360-5778-3948-A9AA-07BB27E3A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Only two probabilities</a:t>
            </a:r>
          </a:p>
        </p:txBody>
      </p:sp>
      <p:sp>
        <p:nvSpPr>
          <p:cNvPr id="118786" name="Rectangle 3">
            <a:extLst>
              <a:ext uri="{FF2B5EF4-FFF2-40B4-BE49-F238E27FC236}">
                <a16:creationId xmlns:a16="http://schemas.microsoft.com/office/drawing/2014/main" id="{F1DB34BF-12AC-F444-9BF8-0042F72EA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en-US">
              <a:ea typeface="ＭＳ Ｐゴシック" panose="020B0600070205080204" pitchFamily="34" charset="-128"/>
            </a:endParaRPr>
          </a:p>
        </p:txBody>
      </p:sp>
      <p:pic>
        <p:nvPicPr>
          <p:cNvPr id="118787" name="Picture 4">
            <a:extLst>
              <a:ext uri="{FF2B5EF4-FFF2-40B4-BE49-F238E27FC236}">
                <a16:creationId xmlns:a16="http://schemas.microsoft.com/office/drawing/2014/main" id="{0561738F-5116-5F4E-8B13-D38C50A2C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85" y="1520576"/>
            <a:ext cx="5241712" cy="51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854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>
            <a:extLst>
              <a:ext uri="{FF2B5EF4-FFF2-40B4-BE49-F238E27FC236}">
                <a16:creationId xmlns:a16="http://schemas.microsoft.com/office/drawing/2014/main" id="{E8EE840A-4C10-7640-BFAC-8D8CEEE29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6978" name="Rectangle 3">
            <a:extLst>
              <a:ext uri="{FF2B5EF4-FFF2-40B4-BE49-F238E27FC236}">
                <a16:creationId xmlns:a16="http://schemas.microsoft.com/office/drawing/2014/main" id="{7972B082-8029-7141-A3C1-8C2F7861B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 may think of a decision tree as conveying information about the classification of examples in the decision table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information content of the tree is computed from the probabilities of different classifications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0149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>
            <a:extLst>
              <a:ext uri="{FF2B5EF4-FFF2-40B4-BE49-F238E27FC236}">
                <a16:creationId xmlns:a16="http://schemas.microsoft.com/office/drawing/2014/main" id="{68CA9D3A-D39D-BF40-A0A9-E1E43B021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9026" name="Rectangle 3">
            <a:extLst>
              <a:ext uri="{FF2B5EF4-FFF2-40B4-BE49-F238E27FC236}">
                <a16:creationId xmlns:a16="http://schemas.microsoft.com/office/drawing/2014/main" id="{D2996E74-9AE8-E64C-8806-9918DD26E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credit history loan table has following information</a:t>
            </a:r>
          </a:p>
          <a:p>
            <a:pPr lvl="1" eaLnBrk="1" hangingPunct="1"/>
            <a:r>
              <a:rPr lang="en-US" altLang="en-US" i="1">
                <a:ea typeface="ＭＳ Ｐゴシック" panose="020B0600070205080204" pitchFamily="34" charset="-128"/>
              </a:rPr>
              <a:t>p(risk is high)=6/14</a:t>
            </a:r>
          </a:p>
          <a:p>
            <a:pPr lvl="1" eaLnBrk="1" hangingPunct="1"/>
            <a:r>
              <a:rPr lang="en-US" altLang="en-US" i="1">
                <a:ea typeface="ＭＳ Ｐゴシック" panose="020B0600070205080204" pitchFamily="34" charset="-128"/>
              </a:rPr>
              <a:t>p(risk is moderate)=3/14</a:t>
            </a:r>
          </a:p>
          <a:p>
            <a:pPr lvl="1" eaLnBrk="1" hangingPunct="1"/>
            <a:r>
              <a:rPr lang="en-US" altLang="en-US" i="1">
                <a:ea typeface="ＭＳ Ｐゴシック" panose="020B0600070205080204" pitchFamily="34" charset="-128"/>
              </a:rPr>
              <a:t>p(risk is low)=5/14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29027" name="Object 2">
            <a:extLst>
              <a:ext uri="{FF2B5EF4-FFF2-40B4-BE49-F238E27FC236}">
                <a16:creationId xmlns:a16="http://schemas.microsoft.com/office/drawing/2014/main" id="{862B53FD-AA04-E24F-993F-4CE9F2BD71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749906"/>
              </p:ext>
            </p:extLst>
          </p:nvPr>
        </p:nvGraphicFramePr>
        <p:xfrm>
          <a:off x="1576552" y="4261945"/>
          <a:ext cx="80010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6" name="Equation" r:id="rId4" imgW="3670300" imgH="635000" progId="Equation.3">
                  <p:embed/>
                </p:oleObj>
              </mc:Choice>
              <mc:Fallback>
                <p:oleObj name="Equation" r:id="rId4" imgW="3670300" imgH="635000" progId="Equation.3">
                  <p:embed/>
                  <p:pic>
                    <p:nvPicPr>
                      <p:cNvPr id="129027" name="Object 2">
                        <a:extLst>
                          <a:ext uri="{FF2B5EF4-FFF2-40B4-BE49-F238E27FC236}">
                            <a16:creationId xmlns:a16="http://schemas.microsoft.com/office/drawing/2014/main" id="{862B53FD-AA04-E24F-993F-4CE9F2BD71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552" y="4261945"/>
                        <a:ext cx="80010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3210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>
            <a:extLst>
              <a:ext uri="{FF2B5EF4-FFF2-40B4-BE49-F238E27FC236}">
                <a16:creationId xmlns:a16="http://schemas.microsoft.com/office/drawing/2014/main" id="{EE3C5283-EBFA-C742-8576-50023C435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1074" name="Rectangle 3">
            <a:extLst>
              <a:ext uri="{FF2B5EF4-FFF2-40B4-BE49-F238E27FC236}">
                <a16:creationId xmlns:a16="http://schemas.microsoft.com/office/drawing/2014/main" id="{02272D91-81CE-8042-9D82-EFA07C5E4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 a given test, the information gain provided by making that test at the root of the current tree is equal to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Total information of the table - the amount of information needed to complete the classification after performing the test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amount of information needed to complete the tree is defined as weighted average of the information content of each sub tree</a:t>
            </a:r>
          </a:p>
        </p:txBody>
      </p:sp>
    </p:spTree>
    <p:extLst>
      <p:ext uri="{BB962C8B-B14F-4D97-AF65-F5344CB8AC3E}">
        <p14:creationId xmlns:p14="http://schemas.microsoft.com/office/powerpoint/2010/main" val="1921362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>
            <a:extLst>
              <a:ext uri="{FF2B5EF4-FFF2-40B4-BE49-F238E27FC236}">
                <a16:creationId xmlns:a16="http://schemas.microsoft.com/office/drawing/2014/main" id="{E2DC18F4-3F2F-E84E-B4DB-2DEB8AEE3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3122" name="Rectangle 3">
            <a:extLst>
              <a:ext uri="{FF2B5EF4-FFF2-40B4-BE49-F238E27FC236}">
                <a16:creationId xmlns:a16="http://schemas.microsoft.com/office/drawing/2014/main" id="{3249512D-7134-C24F-A949-5E5F0943A8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60332"/>
            <a:ext cx="8110538" cy="4191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amount of information needed to complete the tree is defined as weighted average of the information content of each sub tree by the percentage of the examples present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>
                <a:ea typeface="ＭＳ Ｐゴシック" panose="020B0600070205080204" pitchFamily="34" charset="-128"/>
              </a:rPr>
              <a:t>C</a:t>
            </a:r>
            <a:r>
              <a:rPr lang="en-US" altLang="en-US">
                <a:ea typeface="ＭＳ Ｐゴシック" panose="020B0600070205080204" pitchFamily="34" charset="-128"/>
              </a:rPr>
              <a:t> a set of training instances. If property (for example </a:t>
            </a:r>
            <a:r>
              <a:rPr lang="en-US" altLang="en-US" i="1">
                <a:ea typeface="ＭＳ Ｐゴシック" panose="020B0600070205080204" pitchFamily="34" charset="-128"/>
              </a:rPr>
              <a:t>income</a:t>
            </a:r>
            <a:r>
              <a:rPr lang="en-US" altLang="en-US">
                <a:ea typeface="ＭＳ Ｐゴシック" panose="020B0600070205080204" pitchFamily="34" charset="-128"/>
              </a:rPr>
              <a:t>) with 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 values, </a:t>
            </a:r>
            <a:r>
              <a:rPr lang="en-US" altLang="en-US" i="1">
                <a:ea typeface="ＭＳ Ｐゴシック" panose="020B0600070205080204" pitchFamily="34" charset="-128"/>
              </a:rPr>
              <a:t>C</a:t>
            </a:r>
            <a:r>
              <a:rPr lang="en-US" altLang="en-US">
                <a:ea typeface="ＭＳ Ｐゴシック" panose="020B0600070205080204" pitchFamily="34" charset="-128"/>
              </a:rPr>
              <a:t> will be divided into the </a:t>
            </a:r>
            <a:r>
              <a:rPr lang="en-US" altLang="en-US" b="1">
                <a:ea typeface="ＭＳ Ｐゴシック" panose="020B0600070205080204" pitchFamily="34" charset="-128"/>
              </a:rPr>
              <a:t>subsets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ea typeface="ＭＳ Ｐゴシック" panose="020B0600070205080204" pitchFamily="34" charset="-128"/>
              </a:rPr>
              <a:t>{C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1</a:t>
            </a:r>
            <a:r>
              <a:rPr lang="en-US" altLang="en-US" i="1">
                <a:ea typeface="ＭＳ Ｐゴシック" panose="020B0600070205080204" pitchFamily="34" charset="-128"/>
              </a:rPr>
              <a:t>,C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2</a:t>
            </a:r>
            <a:r>
              <a:rPr lang="en-US" altLang="en-US" i="1">
                <a:ea typeface="ＭＳ Ｐゴシック" panose="020B0600070205080204" pitchFamily="34" charset="-128"/>
              </a:rPr>
              <a:t>,..,C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n</a:t>
            </a:r>
            <a:r>
              <a:rPr lang="en-US" altLang="en-US" i="1"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Expected information needed to complete the tree after making </a:t>
            </a:r>
            <a:r>
              <a:rPr lang="en-US" altLang="en-US" i="1"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 root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33123" name="Object 2">
            <a:extLst>
              <a:ext uri="{FF2B5EF4-FFF2-40B4-BE49-F238E27FC236}">
                <a16:creationId xmlns:a16="http://schemas.microsoft.com/office/drawing/2014/main" id="{9A8FF5F6-504E-E644-9E20-057C2FB9A4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937988"/>
              </p:ext>
            </p:extLst>
          </p:nvPr>
        </p:nvGraphicFramePr>
        <p:xfrm>
          <a:off x="1881351" y="5197365"/>
          <a:ext cx="3733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2" name="Equation" r:id="rId4" imgW="1244600" imgH="431800" progId="Equation.3">
                  <p:embed/>
                </p:oleObj>
              </mc:Choice>
              <mc:Fallback>
                <p:oleObj name="Equation" r:id="rId4" imgW="1244600" imgH="431800" progId="Equation.3">
                  <p:embed/>
                  <p:pic>
                    <p:nvPicPr>
                      <p:cNvPr id="133123" name="Object 2">
                        <a:extLst>
                          <a:ext uri="{FF2B5EF4-FFF2-40B4-BE49-F238E27FC236}">
                            <a16:creationId xmlns:a16="http://schemas.microsoft.com/office/drawing/2014/main" id="{9A8FF5F6-504E-E644-9E20-057C2FB9A4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351" y="5197365"/>
                        <a:ext cx="37338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669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>
            <a:extLst>
              <a:ext uri="{FF2B5EF4-FFF2-40B4-BE49-F238E27FC236}">
                <a16:creationId xmlns:a16="http://schemas.microsoft.com/office/drawing/2014/main" id="{E70FD0A4-F320-814D-87E9-5FEC309161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5170" name="Rectangle 3">
            <a:extLst>
              <a:ext uri="{FF2B5EF4-FFF2-40B4-BE49-F238E27FC236}">
                <a16:creationId xmlns:a16="http://schemas.microsoft.com/office/drawing/2014/main" id="{58BEC3A3-3E92-834B-9579-C64139ED1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gain from the property P is computed by subtracting the expected information to complete E(P) fro the total information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35171" name="Object 2">
            <a:extLst>
              <a:ext uri="{FF2B5EF4-FFF2-40B4-BE49-F238E27FC236}">
                <a16:creationId xmlns:a16="http://schemas.microsoft.com/office/drawing/2014/main" id="{CBAEDAC2-297B-4248-A6CD-1BC75B7AEE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1676400"/>
          <a:ext cx="3733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1" name="Equation" r:id="rId4" imgW="1244600" imgH="431800" progId="Equation.3">
                  <p:embed/>
                </p:oleObj>
              </mc:Choice>
              <mc:Fallback>
                <p:oleObj name="Equation" r:id="rId4" imgW="1244600" imgH="431800" progId="Equation.3">
                  <p:embed/>
                  <p:pic>
                    <p:nvPicPr>
                      <p:cNvPr id="135171" name="Object 2">
                        <a:extLst>
                          <a:ext uri="{FF2B5EF4-FFF2-40B4-BE49-F238E27FC236}">
                            <a16:creationId xmlns:a16="http://schemas.microsoft.com/office/drawing/2014/main" id="{CBAEDAC2-297B-4248-A6CD-1BC75B7AEE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76400"/>
                        <a:ext cx="37338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2" name="Object 3">
            <a:extLst>
              <a:ext uri="{FF2B5EF4-FFF2-40B4-BE49-F238E27FC236}">
                <a16:creationId xmlns:a16="http://schemas.microsoft.com/office/drawing/2014/main" id="{D546A6A6-CBA5-7A48-BE34-16A895B354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5638800"/>
          <a:ext cx="44196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2" name="Equation" r:id="rId6" imgW="1397000" imgH="165100" progId="Equation.3">
                  <p:embed/>
                </p:oleObj>
              </mc:Choice>
              <mc:Fallback>
                <p:oleObj name="Equation" r:id="rId6" imgW="1397000" imgH="165100" progId="Equation.3">
                  <p:embed/>
                  <p:pic>
                    <p:nvPicPr>
                      <p:cNvPr id="135172" name="Object 3">
                        <a:extLst>
                          <a:ext uri="{FF2B5EF4-FFF2-40B4-BE49-F238E27FC236}">
                            <a16:creationId xmlns:a16="http://schemas.microsoft.com/office/drawing/2014/main" id="{D546A6A6-CBA5-7A48-BE34-16A895B354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638800"/>
                        <a:ext cx="441960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541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60CB8521-226A-7A46-A0BD-3505F7E05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412532"/>
            <a:ext cx="8653462" cy="10906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When to consider Decision Trees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7B4505F4-6515-574C-BC00-4115EFFD2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875823"/>
            <a:ext cx="8269288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Instances describable by attribute-value pairs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Target function is discrete valued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Disjunctive hypothesis may be required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Possibly noisy training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Missing attribute values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Medical diagnosis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Credit risk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Object classification for robot manipulator (Tan 1993)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643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>
            <a:extLst>
              <a:ext uri="{FF2B5EF4-FFF2-40B4-BE49-F238E27FC236}">
                <a16:creationId xmlns:a16="http://schemas.microsoft.com/office/drawing/2014/main" id="{C4B36E00-BE32-614B-8D66-76F42E702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7218" name="Rectangle 3">
            <a:extLst>
              <a:ext uri="{FF2B5EF4-FFF2-40B4-BE49-F238E27FC236}">
                <a16:creationId xmlns:a16="http://schemas.microsoft.com/office/drawing/2014/main" id="{C19CC0B7-330E-F545-B47C-CB886E32C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 the credit history loan table we make income the property tested at the root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This makes the division into</a:t>
            </a:r>
          </a:p>
          <a:p>
            <a:pPr lvl="1"/>
            <a:r>
              <a:rPr lang="en-US" altLang="en-US" i="1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1</a:t>
            </a:r>
            <a:r>
              <a:rPr lang="en-US" altLang="en-US" i="1">
                <a:ea typeface="ＭＳ Ｐゴシック" panose="020B0600070205080204" pitchFamily="34" charset="-128"/>
              </a:rPr>
              <a:t>={1,4,7,11},C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2</a:t>
            </a:r>
            <a:r>
              <a:rPr lang="en-US" altLang="en-US" i="1">
                <a:ea typeface="ＭＳ Ｐゴシック" panose="020B0600070205080204" pitchFamily="34" charset="-128"/>
              </a:rPr>
              <a:t>={2,3,12,14},C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3</a:t>
            </a:r>
            <a:r>
              <a:rPr lang="en-US" altLang="en-US" i="1">
                <a:ea typeface="ＭＳ Ｐゴシック" panose="020B0600070205080204" pitchFamily="34" charset="-128"/>
              </a:rPr>
              <a:t>={5,6,8,9,10,13}</a:t>
            </a:r>
          </a:p>
        </p:txBody>
      </p:sp>
      <p:graphicFrame>
        <p:nvGraphicFramePr>
          <p:cNvPr id="137219" name="Object 2">
            <a:extLst>
              <a:ext uri="{FF2B5EF4-FFF2-40B4-BE49-F238E27FC236}">
                <a16:creationId xmlns:a16="http://schemas.microsoft.com/office/drawing/2014/main" id="{6846D4D2-B475-6645-8F61-26BC4D7486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39665"/>
              </p:ext>
            </p:extLst>
          </p:nvPr>
        </p:nvGraphicFramePr>
        <p:xfrm>
          <a:off x="1615965" y="3838575"/>
          <a:ext cx="6477000" cy="247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8" name="Equation" r:id="rId4" imgW="2628900" imgH="1003300" progId="Equation.3">
                  <p:embed/>
                </p:oleObj>
              </mc:Choice>
              <mc:Fallback>
                <p:oleObj name="Equation" r:id="rId4" imgW="2628900" imgH="1003300" progId="Equation.3">
                  <p:embed/>
                  <p:pic>
                    <p:nvPicPr>
                      <p:cNvPr id="137219" name="Object 2">
                        <a:extLst>
                          <a:ext uri="{FF2B5EF4-FFF2-40B4-BE49-F238E27FC236}">
                            <a16:creationId xmlns:a16="http://schemas.microsoft.com/office/drawing/2014/main" id="{6846D4D2-B475-6645-8F61-26BC4D7486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5965" y="3838575"/>
                        <a:ext cx="6477000" cy="247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8358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>
            <a:extLst>
              <a:ext uri="{FF2B5EF4-FFF2-40B4-BE49-F238E27FC236}">
                <a16:creationId xmlns:a16="http://schemas.microsoft.com/office/drawing/2014/main" id="{5A285ABD-B2CF-2C4E-B8A4-45B129A84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9266" name="Rectangle 3">
            <a:extLst>
              <a:ext uri="{FF2B5EF4-FFF2-40B4-BE49-F238E27FC236}">
                <a16:creationId xmlns:a16="http://schemas.microsoft.com/office/drawing/2014/main" id="{9B540BBB-3EF2-A44F-9006-FAF1C4E98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i="1">
                <a:ea typeface="ＭＳ Ｐゴシック" panose="020B0600070205080204" pitchFamily="34" charset="-128"/>
              </a:rPr>
              <a:t>gain(income)=I(credit_table)-E(income)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i="1">
                <a:ea typeface="ＭＳ Ｐゴシック" panose="020B0600070205080204" pitchFamily="34" charset="-128"/>
              </a:rPr>
              <a:t>gain(income)=1.531-0.564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i="1">
                <a:ea typeface="ＭＳ Ｐゴシック" panose="020B0600070205080204" pitchFamily="34" charset="-128"/>
              </a:rPr>
              <a:t>gain(income)=0.967 bits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i="1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i="1">
                <a:ea typeface="ＭＳ Ｐゴシック" panose="020B0600070205080204" pitchFamily="34" charset="-128"/>
              </a:rPr>
              <a:t>gain(credit history)=0.266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i="1">
                <a:ea typeface="ＭＳ Ｐゴシック" panose="020B0600070205080204" pitchFamily="34" charset="-128"/>
              </a:rPr>
              <a:t>gain(debt)=0.581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i="1">
                <a:ea typeface="ＭＳ Ｐゴシック" panose="020B0600070205080204" pitchFamily="34" charset="-128"/>
              </a:rPr>
              <a:t>gain(collateral)=0.756</a:t>
            </a:r>
          </a:p>
        </p:txBody>
      </p:sp>
    </p:spTree>
    <p:extLst>
      <p:ext uri="{BB962C8B-B14F-4D97-AF65-F5344CB8AC3E}">
        <p14:creationId xmlns:p14="http://schemas.microsoft.com/office/powerpoint/2010/main" val="1963325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>
            <a:extLst>
              <a:ext uri="{FF2B5EF4-FFF2-40B4-BE49-F238E27FC236}">
                <a16:creationId xmlns:a16="http://schemas.microsoft.com/office/drawing/2014/main" id="{3509C3DE-8DB3-2B4E-A08E-D7BABB415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1314" name="Rectangle 3">
            <a:extLst>
              <a:ext uri="{FF2B5EF4-FFF2-40B4-BE49-F238E27FC236}">
                <a16:creationId xmlns:a16="http://schemas.microsoft.com/office/drawing/2014/main" id="{41AE728D-1847-5B41-A1AD-9EA7BAD71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Because income provides the greatest information gain, ID will select it as the root of the tree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algorithm continues to apply this analysis recursively to each </a:t>
            </a:r>
            <a:r>
              <a:rPr lang="en-US" altLang="en-US" b="1">
                <a:ea typeface="ＭＳ Ｐゴシック" panose="020B0600070205080204" pitchFamily="34" charset="-128"/>
              </a:rPr>
              <a:t>subtree</a:t>
            </a:r>
            <a:r>
              <a:rPr lang="en-US" altLang="en-US">
                <a:ea typeface="ＭＳ Ｐゴシック" panose="020B0600070205080204" pitchFamily="34" charset="-128"/>
              </a:rPr>
              <a:t>, until it has completed the tree.</a:t>
            </a:r>
          </a:p>
        </p:txBody>
      </p:sp>
    </p:spTree>
    <p:extLst>
      <p:ext uri="{BB962C8B-B14F-4D97-AF65-F5344CB8AC3E}">
        <p14:creationId xmlns:p14="http://schemas.microsoft.com/office/powerpoint/2010/main" val="2683459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>
            <a:extLst>
              <a:ext uri="{FF2B5EF4-FFF2-40B4-BE49-F238E27FC236}">
                <a16:creationId xmlns:a16="http://schemas.microsoft.com/office/drawing/2014/main" id="{07E2262B-BD0D-2F45-B637-259A01E69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88067" name="Group 3">
            <a:extLst>
              <a:ext uri="{FF2B5EF4-FFF2-40B4-BE49-F238E27FC236}">
                <a16:creationId xmlns:a16="http://schemas.microsoft.com/office/drawing/2014/main" id="{EF30FDD1-F14C-4A4C-AB93-E0C1B1F3D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20649"/>
              </p:ext>
            </p:extLst>
          </p:nvPr>
        </p:nvGraphicFramePr>
        <p:xfrm>
          <a:off x="1705303" y="1224455"/>
          <a:ext cx="8305800" cy="5136653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69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Day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Outlook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Temp.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Humidity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Wind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Play Tennis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D1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Sunny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Hot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High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Weak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No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D2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Sunny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Hot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High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Strong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No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D3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Overcast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Hot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High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Weak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Yes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D4 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Rain 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Mild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High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Weak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Yes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D5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Rain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Cool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Normal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Weak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Yes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D6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Rain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Cool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Normal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Strong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No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D7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Overcast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Cool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Normal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Weak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Yes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D8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Sunny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Mild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High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Weak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No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D9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Sunny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Cold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Normal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Weak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Yes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D10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Rain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Mild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Normal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Strong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Yes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D11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Sunny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Mild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Normal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Strong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Yes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D12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Overcast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Mild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High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Strong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Yes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D13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Overcast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Hot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Normal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Weak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Yes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D14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Rain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Mild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High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Strong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No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515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>
            <a:extLst>
              <a:ext uri="{FF2B5EF4-FFF2-40B4-BE49-F238E27FC236}">
                <a16:creationId xmlns:a16="http://schemas.microsoft.com/office/drawing/2014/main" id="{817652A2-0FA8-D240-8A80-ADAD295D5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5410" name="Rectangle 3">
            <a:extLst>
              <a:ext uri="{FF2B5EF4-FFF2-40B4-BE49-F238E27FC236}">
                <a16:creationId xmlns:a16="http://schemas.microsoft.com/office/drawing/2014/main" id="{45303499-ED94-4844-84C2-04C33A0A85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45411" name="Picture 4">
            <a:extLst>
              <a:ext uri="{FF2B5EF4-FFF2-40B4-BE49-F238E27FC236}">
                <a16:creationId xmlns:a16="http://schemas.microsoft.com/office/drawing/2014/main" id="{767440F9-3C36-6B43-B03D-8BB5D7FDE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05" y="365125"/>
            <a:ext cx="6181725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013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AD8EF47-706C-BC4B-9577-8175BB747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Overfiting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7ECEF24-AE0C-B44D-A48E-0D582B6BC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The ID3 algorithm grows each branch of the tree just deeply enough to perfectly classify the training examples</a:t>
            </a:r>
          </a:p>
          <a:p>
            <a:pPr>
              <a:defRPr/>
            </a:pPr>
            <a:r>
              <a:rPr lang="en-US" altLang="en-US"/>
              <a:t>Difficulties may be present:</a:t>
            </a:r>
          </a:p>
          <a:p>
            <a:pPr lvl="1">
              <a:defRPr/>
            </a:pPr>
            <a:r>
              <a:rPr lang="en-US" altLang="en-US"/>
              <a:t>When there is noise in the data</a:t>
            </a:r>
          </a:p>
          <a:p>
            <a:pPr lvl="1">
              <a:defRPr/>
            </a:pPr>
            <a:r>
              <a:rPr lang="en-US" altLang="en-US"/>
              <a:t>When the number of training examples is too small to produce a representative sample of the true target function</a:t>
            </a:r>
          </a:p>
          <a:p>
            <a:pPr>
              <a:defRPr/>
            </a:pPr>
            <a:r>
              <a:rPr lang="en-US" altLang="en-US"/>
              <a:t>The ID3 algorithm can produce trees that </a:t>
            </a:r>
            <a:r>
              <a:rPr lang="en-US" altLang="en-US" b="1"/>
              <a:t>overfit</a:t>
            </a:r>
            <a:r>
              <a:rPr lang="en-US" altLang="en-US"/>
              <a:t> the training examples</a:t>
            </a:r>
          </a:p>
        </p:txBody>
      </p:sp>
    </p:spTree>
    <p:extLst>
      <p:ext uri="{BB962C8B-B14F-4D97-AF65-F5344CB8AC3E}">
        <p14:creationId xmlns:p14="http://schemas.microsoft.com/office/powerpoint/2010/main" val="87529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9BA15EF-87C5-A541-BE40-1ACABE93F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B6FFBA0-D231-C147-A2AB-3482AD0B4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We will say that a hypothesis overfits the training examples - if some other hypothesis that fits the training examples </a:t>
            </a:r>
            <a:r>
              <a:rPr lang="en-US" altLang="en-US" i="1"/>
              <a:t>less well</a:t>
            </a:r>
            <a:r>
              <a:rPr lang="en-US" altLang="en-US"/>
              <a:t> actually performs better over the </a:t>
            </a:r>
            <a:r>
              <a:rPr lang="en-US" altLang="en-US" i="1"/>
              <a:t>entire</a:t>
            </a:r>
            <a:r>
              <a:rPr lang="en-US" altLang="en-US"/>
              <a:t> distribution of instances (included instances beyond training set)</a:t>
            </a:r>
          </a:p>
        </p:txBody>
      </p:sp>
    </p:spTree>
    <p:extLst>
      <p:ext uri="{BB962C8B-B14F-4D97-AF65-F5344CB8AC3E}">
        <p14:creationId xmlns:p14="http://schemas.microsoft.com/office/powerpoint/2010/main" val="1433259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3DA8D3B-3A80-F74B-8A1E-92BF38243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Overfitting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4343742-AD7D-434C-A05C-6E263DD056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4730" y="2017714"/>
            <a:ext cx="7772400" cy="4383087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altLang="en-US"/>
              <a:t>Consider error of hypothesis h over</a:t>
            </a:r>
          </a:p>
          <a:p>
            <a:pPr>
              <a:defRPr/>
            </a:pPr>
            <a:r>
              <a:rPr lang="en-US" altLang="en-US"/>
              <a:t>Training data: </a:t>
            </a:r>
            <a:r>
              <a:rPr lang="en-US" altLang="en-US" err="1"/>
              <a:t>error</a:t>
            </a:r>
            <a:r>
              <a:rPr lang="en-US" altLang="en-US" baseline="-25000" err="1"/>
              <a:t>train</a:t>
            </a:r>
            <a:r>
              <a:rPr lang="en-US" altLang="en-US"/>
              <a:t>(h)</a:t>
            </a:r>
          </a:p>
          <a:p>
            <a:pPr>
              <a:defRPr/>
            </a:pPr>
            <a:r>
              <a:rPr lang="en-US" altLang="en-US"/>
              <a:t>Entire distribution D of data: </a:t>
            </a:r>
            <a:r>
              <a:rPr lang="en-US" altLang="en-US" err="1"/>
              <a:t>error</a:t>
            </a:r>
            <a:r>
              <a:rPr lang="en-US" altLang="en-US" baseline="-25000" err="1"/>
              <a:t>D</a:t>
            </a:r>
            <a:r>
              <a:rPr lang="en-US" altLang="en-US"/>
              <a:t>(h)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/>
              <a:t>Hypothesis </a:t>
            </a:r>
            <a:r>
              <a:rPr lang="en-US" altLang="en-US" err="1"/>
              <a:t>h</a:t>
            </a:r>
            <a:r>
              <a:rPr lang="en-US" altLang="en-US" err="1">
                <a:sym typeface="Symbol" charset="2"/>
              </a:rPr>
              <a:t>H</a:t>
            </a:r>
            <a:r>
              <a:rPr lang="en-US" altLang="en-US">
                <a:sym typeface="Symbol" charset="2"/>
              </a:rPr>
              <a:t> </a:t>
            </a:r>
            <a:r>
              <a:rPr lang="en-US" altLang="en-US" i="1">
                <a:sym typeface="Symbol" charset="2"/>
              </a:rPr>
              <a:t>overfits</a:t>
            </a:r>
            <a:r>
              <a:rPr lang="en-US" altLang="en-US">
                <a:sym typeface="Symbol" charset="2"/>
              </a:rPr>
              <a:t> training data if there is an alternative hypothesis </a:t>
            </a:r>
            <a:r>
              <a:rPr lang="en-US" altLang="en-US" err="1">
                <a:sym typeface="Symbol" charset="2"/>
              </a:rPr>
              <a:t>h’H</a:t>
            </a:r>
            <a:r>
              <a:rPr lang="en-US" altLang="en-US">
                <a:sym typeface="Symbol" charset="2"/>
              </a:rPr>
              <a:t> such that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>
                <a:sym typeface="Symbol" charset="2"/>
              </a:rPr>
              <a:t>		 </a:t>
            </a:r>
            <a:r>
              <a:rPr lang="en-US" altLang="en-US" err="1"/>
              <a:t>error</a:t>
            </a:r>
            <a:r>
              <a:rPr lang="en-US" altLang="en-US" baseline="-25000" err="1"/>
              <a:t>train</a:t>
            </a:r>
            <a:r>
              <a:rPr lang="en-US" altLang="en-US"/>
              <a:t>(h) &lt; </a:t>
            </a:r>
            <a:r>
              <a:rPr lang="en-US" altLang="en-US" err="1"/>
              <a:t>error</a:t>
            </a:r>
            <a:r>
              <a:rPr lang="en-US" altLang="en-US" baseline="-25000" err="1"/>
              <a:t>train</a:t>
            </a:r>
            <a:r>
              <a:rPr lang="en-US" altLang="en-US"/>
              <a:t>(h’)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/>
              <a:t>and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/>
              <a:t>		 </a:t>
            </a:r>
            <a:r>
              <a:rPr lang="en-US" altLang="en-US" err="1"/>
              <a:t>error</a:t>
            </a:r>
            <a:r>
              <a:rPr lang="en-US" altLang="en-US" baseline="-25000" err="1"/>
              <a:t>D</a:t>
            </a:r>
            <a:r>
              <a:rPr lang="en-US" altLang="en-US"/>
              <a:t>(h) &gt; </a:t>
            </a:r>
            <a:r>
              <a:rPr lang="en-US" altLang="en-US" err="1"/>
              <a:t>error</a:t>
            </a:r>
            <a:r>
              <a:rPr lang="en-US" altLang="en-US" baseline="-25000" err="1"/>
              <a:t>D</a:t>
            </a:r>
            <a:r>
              <a:rPr lang="en-US" altLang="en-US"/>
              <a:t>(h’)</a:t>
            </a:r>
          </a:p>
        </p:txBody>
      </p:sp>
    </p:spTree>
    <p:extLst>
      <p:ext uri="{BB962C8B-B14F-4D97-AF65-F5344CB8AC3E}">
        <p14:creationId xmlns:p14="http://schemas.microsoft.com/office/powerpoint/2010/main" val="1789936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F8AA4698-5248-1646-8779-D13DCF0131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Overfitting</a:t>
            </a:r>
          </a:p>
        </p:txBody>
      </p:sp>
      <p:pic>
        <p:nvPicPr>
          <p:cNvPr id="65539" name="Picture 3">
            <a:extLst>
              <a:ext uri="{FF2B5EF4-FFF2-40B4-BE49-F238E27FC236}">
                <a16:creationId xmlns:a16="http://schemas.microsoft.com/office/drawing/2014/main" id="{481F86AA-7904-4546-95F9-1BE3E141FF6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8637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6706841-6FAB-D040-915A-3C66B6F8F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747E08AC-7496-B746-BC6C-F38C3F13F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How can it be possible for a tree h to fit the training examples better than </a:t>
            </a:r>
            <a:r>
              <a:rPr lang="en-US" altLang="en-US" i="1"/>
              <a:t>h’</a:t>
            </a:r>
            <a:r>
              <a:rPr lang="en-US" altLang="en-US"/>
              <a:t>, but to perform more poorly over subsequent examples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One way this can occur when the training examples contain random errors or noise</a:t>
            </a:r>
          </a:p>
          <a:p>
            <a:pPr eaLnBrk="1" hangingPunct="1">
              <a:buFont typeface="Wingdings" charset="2"/>
              <a:buNone/>
              <a:defRPr/>
            </a:pPr>
            <a:endParaRPr lang="en-US" altLang="en-US"/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7469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3627981A-7F42-5D49-B2D4-D433D53F15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5E6A62E8-09B3-CA47-843F-9268DB1E4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8C78299A-E602-BE4B-8925-767B7B68B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1"/>
            <a:ext cx="8004175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521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>
            <a:extLst>
              <a:ext uri="{FF2B5EF4-FFF2-40B4-BE49-F238E27FC236}">
                <a16:creationId xmlns:a16="http://schemas.microsoft.com/office/drawing/2014/main" id="{24A3B748-0645-0542-BAFC-78195C76B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1" y="228601"/>
            <a:ext cx="8162925" cy="10906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Training Examples</a:t>
            </a:r>
          </a:p>
        </p:txBody>
      </p:sp>
      <p:graphicFrame>
        <p:nvGraphicFramePr>
          <p:cNvPr id="72707" name="Group 1027">
            <a:extLst>
              <a:ext uri="{FF2B5EF4-FFF2-40B4-BE49-F238E27FC236}">
                <a16:creationId xmlns:a16="http://schemas.microsoft.com/office/drawing/2014/main" id="{56FA4A5B-929E-CE4D-8F9E-06891AD93935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1600200"/>
          <a:ext cx="8305800" cy="5136653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69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Day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Outlook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Temp.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Humidity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Wind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Play Tennis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D1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Sunny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Hot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High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Weak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No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D2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Sunny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Hot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High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Strong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No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D3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Overcast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Hot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High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Weak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Yes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D4 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Rain 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Mild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High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Weak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Yes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D5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Rain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Cool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Normal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Weak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Yes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D6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Rain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Cool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Normal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Strong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No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D7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Overcast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Cool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Normal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Weak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Yes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D8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Sunny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Mild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High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Weak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No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D9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Sunny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Cold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Normal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Weak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Yes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D10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Rain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Mild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Normal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Strong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Yes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D11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Sunny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Mild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Normal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Strong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Yes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D12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Overcast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Mild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High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Strong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Yes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D13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Overcast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Hot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Normal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Weak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Yes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D14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Rain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Mild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High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Strong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sv-S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No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4602" marB="44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2210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Line 2">
            <a:extLst>
              <a:ext uri="{FF2B5EF4-FFF2-40B4-BE49-F238E27FC236}">
                <a16:creationId xmlns:a16="http://schemas.microsoft.com/office/drawing/2014/main" id="{307270F9-4277-C44A-8FA1-EC8239BD2C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2209800"/>
            <a:ext cx="2590800" cy="1676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68611" name="Line 3">
            <a:extLst>
              <a:ext uri="{FF2B5EF4-FFF2-40B4-BE49-F238E27FC236}">
                <a16:creationId xmlns:a16="http://schemas.microsoft.com/office/drawing/2014/main" id="{3C8A2C66-46F1-974A-8E54-2254ED128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209800"/>
            <a:ext cx="1905000" cy="1676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68612" name="Line 4">
            <a:extLst>
              <a:ext uri="{FF2B5EF4-FFF2-40B4-BE49-F238E27FC236}">
                <a16:creationId xmlns:a16="http://schemas.microsoft.com/office/drawing/2014/main" id="{CFDF7A1F-0207-9444-A026-915B90A682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4343400"/>
            <a:ext cx="914400" cy="1447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68613" name="Line 5">
            <a:extLst>
              <a:ext uri="{FF2B5EF4-FFF2-40B4-BE49-F238E27FC236}">
                <a16:creationId xmlns:a16="http://schemas.microsoft.com/office/drawing/2014/main" id="{15DDC3A3-9B20-E444-9A37-10A719B88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343400"/>
            <a:ext cx="1066800" cy="1447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68614" name="Line 6">
            <a:extLst>
              <a:ext uri="{FF2B5EF4-FFF2-40B4-BE49-F238E27FC236}">
                <a16:creationId xmlns:a16="http://schemas.microsoft.com/office/drawing/2014/main" id="{8FED1020-63E0-9B4F-8BF8-3A52696936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4343400"/>
            <a:ext cx="990600" cy="1447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68615" name="Line 7">
            <a:extLst>
              <a:ext uri="{FF2B5EF4-FFF2-40B4-BE49-F238E27FC236}">
                <a16:creationId xmlns:a16="http://schemas.microsoft.com/office/drawing/2014/main" id="{0B812626-A7FA-664A-9775-1DA9315A82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4343400"/>
            <a:ext cx="914400" cy="1447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68616" name="Line 8">
            <a:extLst>
              <a:ext uri="{FF2B5EF4-FFF2-40B4-BE49-F238E27FC236}">
                <a16:creationId xmlns:a16="http://schemas.microsoft.com/office/drawing/2014/main" id="{B81F3D24-8C5B-FA4F-A5F3-9F20AFDEF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2860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68617" name="Rectangle 9">
            <a:extLst>
              <a:ext uri="{FF2B5EF4-FFF2-40B4-BE49-F238E27FC236}">
                <a16:creationId xmlns:a16="http://schemas.microsoft.com/office/drawing/2014/main" id="{67F0574E-1501-E841-918D-24D1B71BB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Decision Tree for PlayTennis</a:t>
            </a:r>
          </a:p>
        </p:txBody>
      </p:sp>
      <p:sp>
        <p:nvSpPr>
          <p:cNvPr id="68618" name="Text Box 10">
            <a:extLst>
              <a:ext uri="{FF2B5EF4-FFF2-40B4-BE49-F238E27FC236}">
                <a16:creationId xmlns:a16="http://schemas.microsoft.com/office/drawing/2014/main" id="{69E30671-5932-EE48-9213-53E0B2DC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1" y="1752600"/>
            <a:ext cx="971741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>
                <a:latin typeface="Tahoma" charset="0"/>
                <a:ea typeface="ＭＳ Ｐゴシック" charset="-128"/>
              </a:rPr>
              <a:t>Outlook</a:t>
            </a:r>
          </a:p>
        </p:txBody>
      </p:sp>
      <p:sp>
        <p:nvSpPr>
          <p:cNvPr id="68619" name="Text Box 11">
            <a:extLst>
              <a:ext uri="{FF2B5EF4-FFF2-40B4-BE49-F238E27FC236}">
                <a16:creationId xmlns:a16="http://schemas.microsoft.com/office/drawing/2014/main" id="{56836155-3BA5-6445-B1A4-E612F547C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1" y="2743200"/>
            <a:ext cx="810991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>
                <a:latin typeface="Tahoma" charset="0"/>
                <a:ea typeface="ＭＳ Ｐゴシック" charset="-128"/>
              </a:rPr>
              <a:t>Sunny</a:t>
            </a:r>
          </a:p>
        </p:txBody>
      </p:sp>
      <p:sp>
        <p:nvSpPr>
          <p:cNvPr id="68620" name="Text Box 12">
            <a:extLst>
              <a:ext uri="{FF2B5EF4-FFF2-40B4-BE49-F238E27FC236}">
                <a16:creationId xmlns:a16="http://schemas.microsoft.com/office/drawing/2014/main" id="{60C9E901-F782-2E45-9557-B443B06BB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743200"/>
            <a:ext cx="107298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>
                <a:latin typeface="Tahoma" charset="0"/>
                <a:ea typeface="ＭＳ Ｐゴシック" charset="-128"/>
              </a:rPr>
              <a:t>Overcast</a:t>
            </a:r>
          </a:p>
        </p:txBody>
      </p:sp>
      <p:sp>
        <p:nvSpPr>
          <p:cNvPr id="68621" name="Text Box 13">
            <a:extLst>
              <a:ext uri="{FF2B5EF4-FFF2-40B4-BE49-F238E27FC236}">
                <a16:creationId xmlns:a16="http://schemas.microsoft.com/office/drawing/2014/main" id="{8C2A9AAF-AD55-9846-B6E8-ABA1FE635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2743200"/>
            <a:ext cx="628249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>
                <a:latin typeface="Tahoma" charset="0"/>
                <a:ea typeface="ＭＳ Ｐゴシック" charset="-128"/>
              </a:rPr>
              <a:t>Rain</a:t>
            </a:r>
          </a:p>
        </p:txBody>
      </p:sp>
      <p:sp>
        <p:nvSpPr>
          <p:cNvPr id="68622" name="Text Box 14">
            <a:extLst>
              <a:ext uri="{FF2B5EF4-FFF2-40B4-BE49-F238E27FC236}">
                <a16:creationId xmlns:a16="http://schemas.microsoft.com/office/drawing/2014/main" id="{3F7E3203-5436-D54D-95AC-05875B9B7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86200"/>
            <a:ext cx="108696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>
                <a:latin typeface="Tahoma" charset="0"/>
                <a:ea typeface="ＭＳ Ｐゴシック" charset="-128"/>
              </a:rPr>
              <a:t>Humidity</a:t>
            </a:r>
          </a:p>
        </p:txBody>
      </p:sp>
      <p:sp>
        <p:nvSpPr>
          <p:cNvPr id="68623" name="Text Box 15">
            <a:extLst>
              <a:ext uri="{FF2B5EF4-FFF2-40B4-BE49-F238E27FC236}">
                <a16:creationId xmlns:a16="http://schemas.microsoft.com/office/drawing/2014/main" id="{70DDCC0F-8C8B-F743-8DE4-1D9B17323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4953000"/>
            <a:ext cx="649537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>
                <a:latin typeface="Tahoma" charset="0"/>
                <a:ea typeface="ＭＳ Ｐゴシック" charset="-128"/>
              </a:rPr>
              <a:t>High</a:t>
            </a:r>
          </a:p>
        </p:txBody>
      </p:sp>
      <p:sp>
        <p:nvSpPr>
          <p:cNvPr id="68624" name="Text Box 16">
            <a:extLst>
              <a:ext uri="{FF2B5EF4-FFF2-40B4-BE49-F238E27FC236}">
                <a16:creationId xmlns:a16="http://schemas.microsoft.com/office/drawing/2014/main" id="{A04DB395-E3F8-D342-832B-2698F8FD5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1" y="4953000"/>
            <a:ext cx="915635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>
                <a:latin typeface="Tahoma" charset="0"/>
                <a:ea typeface="ＭＳ Ｐゴシック" charset="-128"/>
              </a:rPr>
              <a:t>Normal</a:t>
            </a:r>
          </a:p>
        </p:txBody>
      </p:sp>
      <p:sp>
        <p:nvSpPr>
          <p:cNvPr id="68625" name="Text Box 17">
            <a:extLst>
              <a:ext uri="{FF2B5EF4-FFF2-40B4-BE49-F238E27FC236}">
                <a16:creationId xmlns:a16="http://schemas.microsoft.com/office/drawing/2014/main" id="{DA9758B5-2162-CE42-A8A7-8424FE068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886200"/>
            <a:ext cx="70243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>
                <a:latin typeface="Tahoma" charset="0"/>
                <a:ea typeface="ＭＳ Ｐゴシック" charset="-128"/>
              </a:rPr>
              <a:t>Wind</a:t>
            </a:r>
          </a:p>
        </p:txBody>
      </p:sp>
      <p:sp>
        <p:nvSpPr>
          <p:cNvPr id="68626" name="Text Box 18">
            <a:extLst>
              <a:ext uri="{FF2B5EF4-FFF2-40B4-BE49-F238E27FC236}">
                <a16:creationId xmlns:a16="http://schemas.microsoft.com/office/drawing/2014/main" id="{6123C0EA-EE5C-7145-8576-595536A9B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1" y="4953000"/>
            <a:ext cx="853567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>
                <a:latin typeface="Tahoma" charset="0"/>
                <a:ea typeface="ＭＳ Ｐゴシック" charset="-128"/>
              </a:rPr>
              <a:t>Strong</a:t>
            </a:r>
          </a:p>
        </p:txBody>
      </p:sp>
      <p:sp>
        <p:nvSpPr>
          <p:cNvPr id="68627" name="Text Box 19">
            <a:extLst>
              <a:ext uri="{FF2B5EF4-FFF2-40B4-BE49-F238E27FC236}">
                <a16:creationId xmlns:a16="http://schemas.microsoft.com/office/drawing/2014/main" id="{47CAE19A-54AA-5949-829F-B9FA50AFA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1" y="4953000"/>
            <a:ext cx="743537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>
                <a:latin typeface="Tahoma" charset="0"/>
                <a:ea typeface="ＭＳ Ｐゴシック" charset="-128"/>
              </a:rPr>
              <a:t>Weak</a:t>
            </a:r>
          </a:p>
        </p:txBody>
      </p:sp>
      <p:sp>
        <p:nvSpPr>
          <p:cNvPr id="68628" name="Text Box 20">
            <a:extLst>
              <a:ext uri="{FF2B5EF4-FFF2-40B4-BE49-F238E27FC236}">
                <a16:creationId xmlns:a16="http://schemas.microsoft.com/office/drawing/2014/main" id="{43DE3FAB-78CB-774F-936C-B7B1E82A0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46358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>
                <a:latin typeface="Tahoma" charset="0"/>
                <a:ea typeface="ＭＳ Ｐゴシック" charset="-128"/>
              </a:rPr>
              <a:t>No</a:t>
            </a:r>
          </a:p>
        </p:txBody>
      </p:sp>
      <p:sp>
        <p:nvSpPr>
          <p:cNvPr id="68629" name="Text Box 21">
            <a:extLst>
              <a:ext uri="{FF2B5EF4-FFF2-40B4-BE49-F238E27FC236}">
                <a16:creationId xmlns:a16="http://schemas.microsoft.com/office/drawing/2014/main" id="{D2940B07-164B-B443-ABD0-EBB89338F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791200"/>
            <a:ext cx="52828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>
                <a:latin typeface="Tahoma" charset="0"/>
                <a:ea typeface="ＭＳ Ｐゴシック" charset="-128"/>
              </a:rPr>
              <a:t>Yes</a:t>
            </a:r>
          </a:p>
        </p:txBody>
      </p:sp>
      <p:sp>
        <p:nvSpPr>
          <p:cNvPr id="68630" name="Text Box 22">
            <a:extLst>
              <a:ext uri="{FF2B5EF4-FFF2-40B4-BE49-F238E27FC236}">
                <a16:creationId xmlns:a16="http://schemas.microsoft.com/office/drawing/2014/main" id="{2DC91C0A-302D-5141-B50D-00154A0D1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86200"/>
            <a:ext cx="52828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>
                <a:latin typeface="Tahoma" charset="0"/>
                <a:ea typeface="ＭＳ Ｐゴシック" charset="-128"/>
              </a:rPr>
              <a:t>Yes</a:t>
            </a:r>
          </a:p>
        </p:txBody>
      </p:sp>
      <p:sp>
        <p:nvSpPr>
          <p:cNvPr id="68631" name="Text Box 23">
            <a:extLst>
              <a:ext uri="{FF2B5EF4-FFF2-40B4-BE49-F238E27FC236}">
                <a16:creationId xmlns:a16="http://schemas.microsoft.com/office/drawing/2014/main" id="{791D5182-9887-164C-A950-63A51865C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5791200"/>
            <a:ext cx="52828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>
                <a:latin typeface="Tahoma" charset="0"/>
                <a:ea typeface="ＭＳ Ｐゴシック" charset="-128"/>
              </a:rPr>
              <a:t>Yes</a:t>
            </a:r>
          </a:p>
        </p:txBody>
      </p:sp>
      <p:sp>
        <p:nvSpPr>
          <p:cNvPr id="68632" name="Text Box 24">
            <a:extLst>
              <a:ext uri="{FF2B5EF4-FFF2-40B4-BE49-F238E27FC236}">
                <a16:creationId xmlns:a16="http://schemas.microsoft.com/office/drawing/2014/main" id="{05D72F0B-C0F2-8C49-AD71-97EC86FE7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791200"/>
            <a:ext cx="46358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>
                <a:latin typeface="Tahoma" charset="0"/>
                <a:ea typeface="ＭＳ Ｐゴシック" charset="-128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265873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3E70898-E206-3046-9B47-F2239B2CE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E57345EC-FE83-C840-A13B-C16657630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Consider of adding the following positive training example, incorrectly </a:t>
            </a:r>
            <a:r>
              <a:rPr lang="en-US" altLang="en-US" err="1"/>
              <a:t>labaled</a:t>
            </a:r>
            <a:r>
              <a:rPr lang="en-US" altLang="en-US"/>
              <a:t> as negative</a:t>
            </a:r>
          </a:p>
          <a:p>
            <a:pPr>
              <a:defRPr/>
            </a:pPr>
            <a:r>
              <a:rPr lang="en-US" altLang="en-US" i="1"/>
              <a:t>Outlook=Sunny, Temperature=Hot, </a:t>
            </a:r>
            <a:r>
              <a:rPr lang="en-US" altLang="en-US" i="1" err="1"/>
              <a:t>Humidty</a:t>
            </a:r>
            <a:r>
              <a:rPr lang="en-US" altLang="en-US" i="1"/>
              <a:t>=Normal, Wind=Strong, </a:t>
            </a:r>
            <a:r>
              <a:rPr lang="en-US" altLang="en-US" i="1" err="1"/>
              <a:t>PlayTenis</a:t>
            </a:r>
            <a:r>
              <a:rPr lang="en-US" altLang="en-US" i="1"/>
              <a:t>=No</a:t>
            </a:r>
          </a:p>
          <a:p>
            <a:pPr>
              <a:defRPr/>
            </a:pPr>
            <a:r>
              <a:rPr lang="en-US" altLang="en-US"/>
              <a:t>The addition of this incorrect example will now cause ID3 to construct a more complex tree</a:t>
            </a:r>
          </a:p>
          <a:p>
            <a:pPr>
              <a:defRPr/>
            </a:pPr>
            <a:r>
              <a:rPr lang="en-US" altLang="en-US"/>
              <a:t>Because the new example is labeled as a negative example, ID3 will search for further refinements to the tree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274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99741AE-7708-974B-B6A4-D065B5082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D97594D-95C7-3E4B-B3C5-9248A4BB6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As long as the new erroneous example differs in some attributes, ID3 will succeed in finding a tree</a:t>
            </a:r>
          </a:p>
          <a:p>
            <a:pPr>
              <a:defRPr/>
            </a:pPr>
            <a:r>
              <a:rPr lang="en-US" altLang="en-US"/>
              <a:t>ID3 will output a decision tree </a:t>
            </a:r>
            <a:r>
              <a:rPr lang="en-US" altLang="en-US" i="1"/>
              <a:t>(h)</a:t>
            </a:r>
            <a:r>
              <a:rPr lang="en-US" altLang="en-US"/>
              <a:t> that is more complex then the original tree </a:t>
            </a:r>
            <a:r>
              <a:rPr lang="en-US" altLang="en-US" i="1"/>
              <a:t>(h‘)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Given the new decision tree a simple consequence of fitting noisy training examples, h‘ will outperform h on the test set</a:t>
            </a:r>
          </a:p>
        </p:txBody>
      </p:sp>
    </p:spTree>
    <p:extLst>
      <p:ext uri="{BB962C8B-B14F-4D97-AF65-F5344CB8AC3E}">
        <p14:creationId xmlns:p14="http://schemas.microsoft.com/office/powerpoint/2010/main" val="19044457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6795724-9B35-4B4A-85EA-308508B5FB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Avoid Overfitting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97C330D-759B-4244-A98B-8C8CE7015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3813" y="169068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000"/>
          </a:p>
          <a:p>
            <a:pPr>
              <a:defRPr/>
            </a:pPr>
            <a:r>
              <a:rPr lang="en-US" altLang="en-US"/>
              <a:t>How can we avoid overfitting?</a:t>
            </a:r>
          </a:p>
          <a:p>
            <a:pPr lvl="1">
              <a:defRPr/>
            </a:pPr>
            <a:r>
              <a:rPr lang="en-US" altLang="en-US"/>
              <a:t>Stop growing when data split not statistically significant</a:t>
            </a:r>
          </a:p>
          <a:p>
            <a:pPr lvl="1">
              <a:defRPr/>
            </a:pPr>
            <a:r>
              <a:rPr lang="en-US" altLang="en-US"/>
              <a:t>Grow full tree then post-prune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How to select ``best'' tree:</a:t>
            </a:r>
          </a:p>
          <a:p>
            <a:pPr lvl="1">
              <a:defRPr/>
            </a:pPr>
            <a:r>
              <a:rPr lang="en-US" altLang="en-US"/>
              <a:t>Measure performance over training data</a:t>
            </a:r>
          </a:p>
          <a:p>
            <a:pPr lvl="1">
              <a:defRPr/>
            </a:pPr>
            <a:r>
              <a:rPr lang="en-US" altLang="en-US"/>
              <a:t>Measure performance over separate validation data set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199682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638D-F00F-2345-912F-FDF97875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/>
              <a:t>Pruning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5106B-0506-8B4B-9FE7-9E4DB64CA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Remove the least reliable branches </a:t>
            </a:r>
          </a:p>
          <a:p>
            <a:pPr>
              <a:buFont typeface="Wingdings" charset="2"/>
              <a:buChar char="n"/>
              <a:defRPr/>
            </a:pPr>
            <a:endParaRPr lang="en-US"/>
          </a:p>
        </p:txBody>
      </p:sp>
      <p:pic>
        <p:nvPicPr>
          <p:cNvPr id="101379" name="Picture 3">
            <a:extLst>
              <a:ext uri="{FF2B5EF4-FFF2-40B4-BE49-F238E27FC236}">
                <a16:creationId xmlns:a16="http://schemas.microsoft.com/office/drawing/2014/main" id="{F8090477-500A-5D42-9D8E-3DE043E03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2895219"/>
            <a:ext cx="8986837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517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535BAD7-BB85-884E-855B-AA58970B6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Quinlan strategies of C4.5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741DE39-3909-974C-A413-83ED560954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Derive an initial rule set by enumerating paths from the root to the leaves</a:t>
            </a:r>
          </a:p>
          <a:p>
            <a:pPr>
              <a:defRPr/>
            </a:pPr>
            <a:r>
              <a:rPr lang="en-US" altLang="en-US"/>
              <a:t>Generalize the rules by possible deleting conditions deemed to be unnecessary</a:t>
            </a:r>
          </a:p>
          <a:p>
            <a:pPr>
              <a:defRPr/>
            </a:pPr>
            <a:r>
              <a:rPr lang="en-US" altLang="en-US"/>
              <a:t>Group the rules into subsets according to the target classes they cover</a:t>
            </a:r>
          </a:p>
          <a:p>
            <a:pPr lvl="1">
              <a:defRPr/>
            </a:pPr>
            <a:r>
              <a:rPr lang="en-US" altLang="en-US"/>
              <a:t>Delete any rules that do not appear to contribute to overall performance on that class</a:t>
            </a:r>
          </a:p>
          <a:p>
            <a:pPr>
              <a:defRPr/>
            </a:pPr>
            <a:r>
              <a:rPr lang="en-US" altLang="en-US"/>
              <a:t>Order the set of rules for the target classes, and chose a default class to which cases will be assigned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1857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AEE523A-19E4-E349-819C-35027F2DF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7F0E9CF-C185-C848-808D-158144A5A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The resultant set of rules will probably not have the same coverage as the decision tree</a:t>
            </a:r>
          </a:p>
          <a:p>
            <a:pPr>
              <a:defRPr/>
            </a:pPr>
            <a:r>
              <a:rPr lang="en-US" altLang="en-US"/>
              <a:t>Its accuracy should be equivalent</a:t>
            </a:r>
          </a:p>
          <a:p>
            <a:pPr>
              <a:defRPr/>
            </a:pPr>
            <a:r>
              <a:rPr lang="en-US" altLang="en-US"/>
              <a:t>Rules are much easier to understand</a:t>
            </a:r>
          </a:p>
          <a:p>
            <a:pPr>
              <a:defRPr/>
            </a:pPr>
            <a:r>
              <a:rPr lang="en-US" altLang="en-US"/>
              <a:t>Rules can be tuned by hand by an expert</a:t>
            </a:r>
          </a:p>
          <a:p>
            <a:pPr>
              <a:defRPr/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6277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9CDF429D-AEC1-7542-9982-CC9DDE948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From Trees to Rules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D653853B-3571-4246-8B1A-7F191C92E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/>
              <a:t>Once an identification tree is constructed, it is a simple matter to concert it into a set of equivalent rules</a:t>
            </a:r>
          </a:p>
          <a:p>
            <a:pPr lvl="3" eaLnBrk="1" hangingPunct="1">
              <a:defRPr/>
            </a:pPr>
            <a:r>
              <a:rPr lang="en-US" altLang="en-US"/>
              <a:t>Example from Artificial Intelligence, P.H. Winston 1992</a:t>
            </a:r>
          </a:p>
          <a:p>
            <a:pPr eaLnBrk="1" hangingPunct="1">
              <a:buFont typeface="Wingdings" charset="2"/>
              <a:buChar char="n"/>
              <a:defRPr/>
            </a:pPr>
            <a:endParaRPr lang="en-US" altLang="en-US"/>
          </a:p>
          <a:p>
            <a:pPr eaLnBrk="1" hangingPunct="1">
              <a:buFont typeface="Wingdings" charset="2"/>
              <a:buChar char="n"/>
              <a:defRPr/>
            </a:pPr>
            <a:endParaRPr lang="en-US" altLang="en-US"/>
          </a:p>
        </p:txBody>
      </p:sp>
      <p:pic>
        <p:nvPicPr>
          <p:cNvPr id="75779" name="Picture 4">
            <a:extLst>
              <a:ext uri="{FF2B5EF4-FFF2-40B4-BE49-F238E27FC236}">
                <a16:creationId xmlns:a16="http://schemas.microsoft.com/office/drawing/2014/main" id="{AC8906C7-814F-874F-8618-5ACB91E83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14" y="3484179"/>
            <a:ext cx="89789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9835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2513D5A2-73DE-3847-B651-CC2C74891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An ID3 tree consistent with the data</a:t>
            </a:r>
          </a:p>
        </p:txBody>
      </p:sp>
      <p:sp>
        <p:nvSpPr>
          <p:cNvPr id="101379" name="Oval 3">
            <a:extLst>
              <a:ext uri="{FF2B5EF4-FFF2-40B4-BE49-F238E27FC236}">
                <a16:creationId xmlns:a16="http://schemas.microsoft.com/office/drawing/2014/main" id="{07DAB554-A455-8741-83B2-44138E065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112" y="1823672"/>
            <a:ext cx="2432653" cy="73574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>
                <a:latin typeface="Times New Roman" charset="0"/>
                <a:ea typeface="ＭＳ Ｐゴシック" charset="-128"/>
              </a:rPr>
              <a:t>Hair Color</a:t>
            </a:r>
          </a:p>
        </p:txBody>
      </p:sp>
      <p:sp>
        <p:nvSpPr>
          <p:cNvPr id="101380" name="Oval 4">
            <a:extLst>
              <a:ext uri="{FF2B5EF4-FFF2-40B4-BE49-F238E27FC236}">
                <a16:creationId xmlns:a16="http://schemas.microsoft.com/office/drawing/2014/main" id="{5B9647A5-FA41-C041-B922-EED4AE84B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67" y="3714384"/>
            <a:ext cx="2768518" cy="73574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>
                <a:latin typeface="Times New Roman" charset="0"/>
                <a:ea typeface="ＭＳ Ｐゴシック" charset="-128"/>
              </a:rPr>
              <a:t>Lotion Used</a:t>
            </a:r>
          </a:p>
        </p:txBody>
      </p:sp>
      <p:cxnSp>
        <p:nvCxnSpPr>
          <p:cNvPr id="101381" name="AutoShape 5">
            <a:extLst>
              <a:ext uri="{FF2B5EF4-FFF2-40B4-BE49-F238E27FC236}">
                <a16:creationId xmlns:a16="http://schemas.microsoft.com/office/drawing/2014/main" id="{30C2BF84-55A9-CC45-B696-17FEE9D5E8F5}"/>
              </a:ext>
            </a:extLst>
          </p:cNvPr>
          <p:cNvCxnSpPr>
            <a:cxnSpLocks noChangeShapeType="1"/>
            <a:stCxn id="101379" idx="4"/>
            <a:endCxn id="101380" idx="0"/>
          </p:cNvCxnSpPr>
          <p:nvPr/>
        </p:nvCxnSpPr>
        <p:spPr bwMode="auto">
          <a:xfrm flipH="1">
            <a:off x="4086226" y="2559419"/>
            <a:ext cx="2208212" cy="115496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1382" name="Text Box 6">
            <a:extLst>
              <a:ext uri="{FF2B5EF4-FFF2-40B4-BE49-F238E27FC236}">
                <a16:creationId xmlns:a16="http://schemas.microsoft.com/office/drawing/2014/main" id="{18B676D1-8850-584B-8ABB-AC34E3EFE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5257801"/>
            <a:ext cx="1052513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800">
                <a:solidFill>
                  <a:schemeClr val="hlink"/>
                </a:solidFill>
                <a:latin typeface="Times New Roman" charset="0"/>
                <a:ea typeface="ＭＳ Ｐゴシック" charset="-128"/>
              </a:rPr>
              <a:t>Sarah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en-US" sz="2800">
                <a:solidFill>
                  <a:schemeClr val="hlink"/>
                </a:solidFill>
                <a:latin typeface="Times New Roman" charset="0"/>
                <a:ea typeface="ＭＳ Ｐゴシック" charset="-128"/>
              </a:rPr>
              <a:t>Annie</a:t>
            </a:r>
          </a:p>
        </p:txBody>
      </p:sp>
      <p:sp>
        <p:nvSpPr>
          <p:cNvPr id="101383" name="Text Box 7">
            <a:extLst>
              <a:ext uri="{FF2B5EF4-FFF2-40B4-BE49-F238E27FC236}">
                <a16:creationId xmlns:a16="http://schemas.microsoft.com/office/drawing/2014/main" id="{C8DCD63D-92B4-8545-BB8F-3AFA8CA49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214" y="5257801"/>
            <a:ext cx="954087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800">
                <a:solidFill>
                  <a:srgbClr val="66FF33"/>
                </a:solidFill>
                <a:latin typeface="Times New Roman" charset="0"/>
                <a:ea typeface="ＭＳ Ｐゴシック" charset="-128"/>
              </a:rPr>
              <a:t>Dana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en-US" sz="2800">
                <a:solidFill>
                  <a:srgbClr val="66FF33"/>
                </a:solidFill>
                <a:latin typeface="Times New Roman" charset="0"/>
                <a:ea typeface="ＭＳ Ｐゴシック" charset="-128"/>
              </a:rPr>
              <a:t>Katie</a:t>
            </a:r>
          </a:p>
        </p:txBody>
      </p:sp>
      <p:sp>
        <p:nvSpPr>
          <p:cNvPr id="101384" name="Text Box 8">
            <a:extLst>
              <a:ext uri="{FF2B5EF4-FFF2-40B4-BE49-F238E27FC236}">
                <a16:creationId xmlns:a16="http://schemas.microsoft.com/office/drawing/2014/main" id="{82714356-6B21-CE43-8AC4-34DADB584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3648076"/>
            <a:ext cx="1054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>
                <a:solidFill>
                  <a:schemeClr val="hlink"/>
                </a:solidFill>
                <a:latin typeface="Times New Roman" charset="0"/>
                <a:ea typeface="ＭＳ Ｐゴシック" charset="-128"/>
              </a:rPr>
              <a:t>Emily</a:t>
            </a:r>
          </a:p>
        </p:txBody>
      </p:sp>
      <p:sp>
        <p:nvSpPr>
          <p:cNvPr id="101385" name="Text Box 9">
            <a:extLst>
              <a:ext uri="{FF2B5EF4-FFF2-40B4-BE49-F238E27FC236}">
                <a16:creationId xmlns:a16="http://schemas.microsoft.com/office/drawing/2014/main" id="{704AB823-4CF7-DA49-BD19-7E19D0E83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3429000"/>
            <a:ext cx="8747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800">
                <a:solidFill>
                  <a:srgbClr val="66FF33"/>
                </a:solidFill>
                <a:latin typeface="Times New Roman" charset="0"/>
                <a:ea typeface="ＭＳ Ｐゴシック" charset="-128"/>
              </a:rPr>
              <a:t>Alex</a:t>
            </a:r>
          </a:p>
          <a:p>
            <a:pPr algn="ctr">
              <a:defRPr/>
            </a:pPr>
            <a:r>
              <a:rPr lang="en-US" altLang="en-US" sz="2800">
                <a:solidFill>
                  <a:srgbClr val="66FF33"/>
                </a:solidFill>
                <a:latin typeface="Times New Roman" charset="0"/>
                <a:ea typeface="ＭＳ Ｐゴシック" charset="-128"/>
              </a:rPr>
              <a:t>Pete</a:t>
            </a:r>
          </a:p>
          <a:p>
            <a:pPr algn="ctr">
              <a:defRPr/>
            </a:pPr>
            <a:r>
              <a:rPr lang="en-US" altLang="en-US" sz="2800">
                <a:solidFill>
                  <a:srgbClr val="66FF33"/>
                </a:solidFill>
                <a:latin typeface="Times New Roman" charset="0"/>
                <a:ea typeface="ＭＳ Ｐゴシック" charset="-128"/>
              </a:rPr>
              <a:t>John</a:t>
            </a:r>
          </a:p>
        </p:txBody>
      </p:sp>
      <p:cxnSp>
        <p:nvCxnSpPr>
          <p:cNvPr id="101386" name="AutoShape 10">
            <a:extLst>
              <a:ext uri="{FF2B5EF4-FFF2-40B4-BE49-F238E27FC236}">
                <a16:creationId xmlns:a16="http://schemas.microsoft.com/office/drawing/2014/main" id="{3501B9E9-D68C-6648-A655-9633E34B7C1F}"/>
              </a:ext>
            </a:extLst>
          </p:cNvPr>
          <p:cNvCxnSpPr>
            <a:cxnSpLocks noChangeShapeType="1"/>
            <a:stCxn id="101380" idx="4"/>
            <a:endCxn id="101383" idx="0"/>
          </p:cNvCxnSpPr>
          <p:nvPr/>
        </p:nvCxnSpPr>
        <p:spPr bwMode="auto">
          <a:xfrm>
            <a:off x="4086227" y="4450130"/>
            <a:ext cx="885031" cy="80767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387" name="AutoShape 11">
            <a:extLst>
              <a:ext uri="{FF2B5EF4-FFF2-40B4-BE49-F238E27FC236}">
                <a16:creationId xmlns:a16="http://schemas.microsoft.com/office/drawing/2014/main" id="{DB53CFB1-D352-A149-BE0C-9004F74056EE}"/>
              </a:ext>
            </a:extLst>
          </p:cNvPr>
          <p:cNvCxnSpPr>
            <a:cxnSpLocks noChangeShapeType="1"/>
            <a:stCxn id="101380" idx="4"/>
            <a:endCxn id="101382" idx="0"/>
          </p:cNvCxnSpPr>
          <p:nvPr/>
        </p:nvCxnSpPr>
        <p:spPr bwMode="auto">
          <a:xfrm flipH="1">
            <a:off x="2583658" y="4450130"/>
            <a:ext cx="1502569" cy="80767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388" name="AutoShape 12">
            <a:extLst>
              <a:ext uri="{FF2B5EF4-FFF2-40B4-BE49-F238E27FC236}">
                <a16:creationId xmlns:a16="http://schemas.microsoft.com/office/drawing/2014/main" id="{3348EE56-2BB4-A146-8FAD-A86ADBD160E0}"/>
              </a:ext>
            </a:extLst>
          </p:cNvPr>
          <p:cNvCxnSpPr>
            <a:cxnSpLocks noChangeShapeType="1"/>
            <a:stCxn id="101379" idx="4"/>
            <a:endCxn id="101384" idx="0"/>
          </p:cNvCxnSpPr>
          <p:nvPr/>
        </p:nvCxnSpPr>
        <p:spPr bwMode="auto">
          <a:xfrm>
            <a:off x="6294438" y="2559419"/>
            <a:ext cx="488950" cy="1088657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389" name="AutoShape 13">
            <a:extLst>
              <a:ext uri="{FF2B5EF4-FFF2-40B4-BE49-F238E27FC236}">
                <a16:creationId xmlns:a16="http://schemas.microsoft.com/office/drawing/2014/main" id="{8F250AC9-A830-6A46-8DCD-A56DD6327103}"/>
              </a:ext>
            </a:extLst>
          </p:cNvPr>
          <p:cNvCxnSpPr>
            <a:cxnSpLocks noChangeShapeType="1"/>
            <a:stCxn id="101379" idx="4"/>
            <a:endCxn id="101385" idx="0"/>
          </p:cNvCxnSpPr>
          <p:nvPr/>
        </p:nvCxnSpPr>
        <p:spPr bwMode="auto">
          <a:xfrm>
            <a:off x="6294439" y="2559418"/>
            <a:ext cx="2677319" cy="86958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1390" name="Text Box 14">
            <a:extLst>
              <a:ext uri="{FF2B5EF4-FFF2-40B4-BE49-F238E27FC236}">
                <a16:creationId xmlns:a16="http://schemas.microsoft.com/office/drawing/2014/main" id="{11727EF5-121C-8E47-9CCA-71BDF31F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483" y="2743200"/>
            <a:ext cx="748923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>
                <a:latin typeface="Times New Roman" charset="0"/>
                <a:ea typeface="ＭＳ Ｐゴシック" charset="-128"/>
              </a:rPr>
              <a:t>Blond</a:t>
            </a:r>
          </a:p>
        </p:txBody>
      </p:sp>
      <p:sp>
        <p:nvSpPr>
          <p:cNvPr id="101391" name="Text Box 15">
            <a:extLst>
              <a:ext uri="{FF2B5EF4-FFF2-40B4-BE49-F238E27FC236}">
                <a16:creationId xmlns:a16="http://schemas.microsoft.com/office/drawing/2014/main" id="{82583332-048C-CD48-94DB-6CF148652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1263" y="2895600"/>
            <a:ext cx="556563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>
                <a:latin typeface="Times New Roman" charset="0"/>
                <a:ea typeface="ＭＳ Ｐゴシック" charset="-128"/>
              </a:rPr>
              <a:t>Red</a:t>
            </a:r>
          </a:p>
        </p:txBody>
      </p:sp>
      <p:sp>
        <p:nvSpPr>
          <p:cNvPr id="101392" name="Text Box 16">
            <a:extLst>
              <a:ext uri="{FF2B5EF4-FFF2-40B4-BE49-F238E27FC236}">
                <a16:creationId xmlns:a16="http://schemas.microsoft.com/office/drawing/2014/main" id="{95E2DF66-8EAF-E54C-9BC7-7A0F49CF8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686" y="2743200"/>
            <a:ext cx="813043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>
                <a:latin typeface="Times New Roman" charset="0"/>
                <a:ea typeface="ＭＳ Ｐゴシック" charset="-128"/>
              </a:rPr>
              <a:t>Brown</a:t>
            </a:r>
          </a:p>
        </p:txBody>
      </p:sp>
      <p:sp>
        <p:nvSpPr>
          <p:cNvPr id="101393" name="Text Box 17">
            <a:extLst>
              <a:ext uri="{FF2B5EF4-FFF2-40B4-BE49-F238E27FC236}">
                <a16:creationId xmlns:a16="http://schemas.microsoft.com/office/drawing/2014/main" id="{BADB187E-8A97-4742-BE7C-F69ACE895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397" y="4648200"/>
            <a:ext cx="46679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>
                <a:latin typeface="Times New Roman" charset="0"/>
                <a:ea typeface="ＭＳ Ｐゴシック" charset="-128"/>
              </a:rPr>
              <a:t>No</a:t>
            </a:r>
          </a:p>
        </p:txBody>
      </p:sp>
      <p:sp>
        <p:nvSpPr>
          <p:cNvPr id="101394" name="Text Box 18">
            <a:extLst>
              <a:ext uri="{FF2B5EF4-FFF2-40B4-BE49-F238E27FC236}">
                <a16:creationId xmlns:a16="http://schemas.microsoft.com/office/drawing/2014/main" id="{496FD197-999C-AE46-A3B0-43AFEA64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3267" y="4572000"/>
            <a:ext cx="52065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>
                <a:latin typeface="Times New Roman" charset="0"/>
                <a:ea typeface="ＭＳ Ｐゴシック" charset="-128"/>
              </a:rPr>
              <a:t>Yes</a:t>
            </a:r>
          </a:p>
        </p:txBody>
      </p:sp>
      <p:sp>
        <p:nvSpPr>
          <p:cNvPr id="101395" name="Text Box 19">
            <a:extLst>
              <a:ext uri="{FF2B5EF4-FFF2-40B4-BE49-F238E27FC236}">
                <a16:creationId xmlns:a16="http://schemas.microsoft.com/office/drawing/2014/main" id="{3E751D73-D74E-834B-B132-4B0B99AFC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601" y="5299075"/>
            <a:ext cx="1588897" cy="78483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dist="107763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chemeClr val="hlink"/>
                </a:solidFill>
                <a:latin typeface="Times New Roman" charset="0"/>
                <a:ea typeface="ＭＳ Ｐゴシック" charset="-128"/>
              </a:rPr>
              <a:t>Sunburned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rgbClr val="66FF33"/>
                </a:solidFill>
                <a:latin typeface="Times New Roman" charset="0"/>
                <a:ea typeface="ＭＳ Ｐゴシック" charset="-128"/>
              </a:rPr>
              <a:t>Not Sunburned</a:t>
            </a:r>
          </a:p>
        </p:txBody>
      </p:sp>
    </p:spTree>
    <p:extLst>
      <p:ext uri="{BB962C8B-B14F-4D97-AF65-F5344CB8AC3E}">
        <p14:creationId xmlns:p14="http://schemas.microsoft.com/office/powerpoint/2010/main" val="3921202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0B31DE17-080A-984F-8CEE-BF770C423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Decision tree for credit risk assessment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E8B03127-8E85-A148-8E60-5F8E572AF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6083" name="Picture 4">
            <a:extLst>
              <a:ext uri="{FF2B5EF4-FFF2-40B4-BE49-F238E27FC236}">
                <a16:creationId xmlns:a16="http://schemas.microsoft.com/office/drawing/2014/main" id="{4648318E-6178-C34A-A632-73F2BA6F2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51" y="1560500"/>
            <a:ext cx="6721366" cy="48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7996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42EBCF80-64F6-A443-9652-F9748CEDC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Corresponding rules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2AEF2EC3-809C-EC4F-8057-5ABCE8D67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If the person‘s hair is blonde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and the person uses lotion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then nothing happens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000" i="1"/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If the person‘s hair color is blonde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and the person uses no lotion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then the person turns red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000" i="1"/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If the person‘s hair color is red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then the person turns red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000" i="1"/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If the person‘s hair color is brown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then nothing happens</a:t>
            </a:r>
            <a:endParaRPr lang="en-US" altLang="en-US" i="1"/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0055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38EE58BA-8D42-BA4B-AB23-5ABFAD9D6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/>
              <a:t>Unnecessary Rule Antecedents should be eliminated</a:t>
            </a:r>
            <a:endParaRPr lang="en-US" altLang="en-US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FBA3E3DB-954B-C640-93BC-91DF94147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If the person‘s hair is blonde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and the person uses lotion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then nothing happens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00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/>
              <a:t>Are both antecedents are really necessary?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/>
              <a:t>Dropping the first antecedents produce a rule with the same results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If the the person uses lotion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then nothing happens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000"/>
          </a:p>
          <a:p>
            <a:pPr>
              <a:defRPr/>
            </a:pPr>
            <a:r>
              <a:rPr lang="en-US" altLang="en-US" sz="2600"/>
              <a:t>To make such reasoning easier, it is often helpful to construct a </a:t>
            </a:r>
            <a:r>
              <a:rPr lang="en-US" altLang="en-US" sz="2600" b="1"/>
              <a:t>contingency table </a:t>
            </a:r>
          </a:p>
          <a:p>
            <a:pPr>
              <a:defRPr/>
            </a:pPr>
            <a:endParaRPr lang="en-US" altLang="en-US" sz="2600"/>
          </a:p>
          <a:p>
            <a:pPr>
              <a:defRPr/>
            </a:pPr>
            <a:r>
              <a:rPr lang="en-US" altLang="en-US" sz="2600"/>
              <a:t>it shows the degree to which a result is contingent on a property</a:t>
            </a:r>
            <a:endParaRPr lang="en-US" altLang="en-US" sz="2600" b="1"/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0539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8A99A764-8692-374B-A4DD-FDFDFCA9E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C63DC69-A84F-474B-AF69-386A486CA4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US" altLang="en-US"/>
              <a:t>In the following contingency table one sees the number of </a:t>
            </a:r>
            <a:r>
              <a:rPr lang="en-US" altLang="en-US" i="1"/>
              <a:t>lotion users</a:t>
            </a:r>
            <a:r>
              <a:rPr lang="en-US" altLang="en-US"/>
              <a:t> who are </a:t>
            </a:r>
            <a:r>
              <a:rPr lang="en-US" altLang="en-US" i="1"/>
              <a:t>blonde</a:t>
            </a:r>
            <a:r>
              <a:rPr lang="en-US" altLang="en-US"/>
              <a:t> and </a:t>
            </a:r>
            <a:r>
              <a:rPr lang="en-US" altLang="en-US" i="1"/>
              <a:t>not blonde</a:t>
            </a:r>
            <a:r>
              <a:rPr lang="en-US" altLang="en-US"/>
              <a:t> and are </a:t>
            </a:r>
            <a:r>
              <a:rPr lang="en-US" altLang="en-US" i="1"/>
              <a:t>sunburned</a:t>
            </a:r>
            <a:r>
              <a:rPr lang="en-US" altLang="en-US"/>
              <a:t> or </a:t>
            </a:r>
            <a:r>
              <a:rPr lang="en-US" altLang="en-US" i="1"/>
              <a:t>not</a:t>
            </a:r>
          </a:p>
          <a:p>
            <a:pPr lvl="2">
              <a:defRPr/>
            </a:pPr>
            <a:r>
              <a:rPr lang="en-US" altLang="en-US"/>
              <a:t>Knowledge about whether a person is blonde has no bearing whether it gets sunburned</a:t>
            </a:r>
          </a:p>
          <a:p>
            <a:pPr eaLnBrk="1" hangingPunct="1">
              <a:buFont typeface="Wingdings" charset="2"/>
              <a:buChar char="n"/>
              <a:defRPr/>
            </a:pPr>
            <a:endParaRPr lang="en-US" altLang="en-US"/>
          </a:p>
        </p:txBody>
      </p:sp>
      <p:graphicFrame>
        <p:nvGraphicFramePr>
          <p:cNvPr id="98340" name="Group 36">
            <a:extLst>
              <a:ext uri="{FF2B5EF4-FFF2-40B4-BE49-F238E27FC236}">
                <a16:creationId xmlns:a16="http://schemas.microsoft.com/office/drawing/2014/main" id="{02956989-5E94-7D4A-99BC-127DB7394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463190"/>
              </p:ext>
            </p:extLst>
          </p:nvPr>
        </p:nvGraphicFramePr>
        <p:xfrm>
          <a:off x="1508234" y="3741683"/>
          <a:ext cx="6858000" cy="2179638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2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Not sunburned</a:t>
                      </a:r>
                      <a:endParaRPr kumimoji="0" lang="de-DE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Sunburned</a:t>
                      </a:r>
                      <a:endParaRPr kumimoji="0" lang="de-DE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Person is blonde </a:t>
                      </a:r>
                      <a:r>
                        <a:rPr kumimoji="0" lang="de-DE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(uses lotion)</a:t>
                      </a:r>
                      <a:endParaRPr kumimoji="0" lang="de-DE" alt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2</a:t>
                      </a:r>
                      <a:endParaRPr kumimoji="0" lang="de-DE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0</a:t>
                      </a:r>
                      <a:endParaRPr kumimoji="0" lang="de-DE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9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Person is not blonde </a:t>
                      </a:r>
                      <a:r>
                        <a:rPr kumimoji="0" lang="de-DE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(uses lotion)</a:t>
                      </a:r>
                      <a:endParaRPr kumimoji="0" lang="de-DE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1</a:t>
                      </a:r>
                      <a:endParaRPr kumimoji="0" lang="de-DE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0</a:t>
                      </a:r>
                      <a:endParaRPr kumimoji="0" lang="de-DE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9642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8E2396B6-1593-814A-A25B-1884B8787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256CF25-2750-A442-BE3F-946498DA9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Check for lotion for the same rule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Has a bearing on the result</a:t>
            </a:r>
          </a:p>
        </p:txBody>
      </p:sp>
      <p:graphicFrame>
        <p:nvGraphicFramePr>
          <p:cNvPr id="99358" name="Group 30">
            <a:extLst>
              <a:ext uri="{FF2B5EF4-FFF2-40B4-BE49-F238E27FC236}">
                <a16:creationId xmlns:a16="http://schemas.microsoft.com/office/drawing/2014/main" id="{EDF1D9A3-83C1-774A-A4FA-D46523432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2904"/>
              </p:ext>
            </p:extLst>
          </p:nvPr>
        </p:nvGraphicFramePr>
        <p:xfrm>
          <a:off x="1397876" y="2806262"/>
          <a:ext cx="7848600" cy="1493708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7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Not sunburned</a:t>
                      </a:r>
                      <a:endParaRPr kumimoji="0" lang="de-DE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Sunburned</a:t>
                      </a:r>
                      <a:endParaRPr kumimoji="0" lang="de-DE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Person uses lotion</a:t>
                      </a:r>
                      <a:endParaRPr kumimoji="0" lang="de-DE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2</a:t>
                      </a:r>
                      <a:endParaRPr kumimoji="0" lang="de-DE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0</a:t>
                      </a:r>
                      <a:endParaRPr kumimoji="0" lang="de-DE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Person uses no lotion</a:t>
                      </a:r>
                      <a:endParaRPr kumimoji="0" lang="de-DE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0</a:t>
                      </a:r>
                      <a:endParaRPr kumimoji="0" lang="de-DE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Helvetic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Helvetic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Helvetic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>
                          <a:solidFill>
                            <a:schemeClr val="tx1"/>
                          </a:solidFill>
                          <a:latin typeface="Helvetica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2</a:t>
                      </a:r>
                      <a:endParaRPr kumimoji="0" lang="de-DE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1492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F56CA408-6541-3146-9B8E-B77BAEDEA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Unnecessary Rules should be Eliminated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B34D8935-529A-5D42-AED9-AFA31EE71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b="1" i="1"/>
              <a:t>If the person uses lotion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b="1" i="1"/>
              <a:t>then nothing happens</a:t>
            </a:r>
            <a:endParaRPr lang="en-US" altLang="en-US" sz="2000" i="1"/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000" i="1"/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If the person‘s hair color is blonde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and the person uses no lotion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then the person turns red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000" i="1"/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If the person‘s hair color is red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then the person turns red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000" i="1"/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If the person‘s hair color is brown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then nothing happens</a:t>
            </a:r>
            <a:endParaRPr lang="en-US" altLang="en-US" i="1"/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2979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BBD79B54-51DD-3542-94D1-A84FBF212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1EDAF258-4BE9-CA4A-B622-41CBB36BB1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Note that two rules have a consequent that indicate that a person will turn red, and two that indicate that nothing happens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One can replace either the two of them by a </a:t>
            </a:r>
            <a:r>
              <a:rPr lang="en-US" altLang="en-US" b="1"/>
              <a:t>default rule</a:t>
            </a:r>
            <a:endParaRPr lang="en-US" altLang="en-US"/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000" i="1"/>
          </a:p>
        </p:txBody>
      </p:sp>
    </p:spTree>
    <p:extLst>
      <p:ext uri="{BB962C8B-B14F-4D97-AF65-F5344CB8AC3E}">
        <p14:creationId xmlns:p14="http://schemas.microsoft.com/office/powerpoint/2010/main" val="21962079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2EDEA4A5-C4B1-554E-8F8C-5BDF9E6C2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Default rule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D1C257B6-215A-EB40-B667-6F156EDB0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If the person uses lotion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then nothing happens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000" i="1"/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If the person‘s hair color is brown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i="1"/>
              <a:t>then nothing happens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000" i="1"/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b="1" i="1"/>
              <a:t>If no other rule applies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000" b="1" i="1"/>
              <a:t>then the person turns red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000" i="1"/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1343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2122B86D-0182-9245-AE9A-8AB01A644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What is CART?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5D9E9EAB-E103-3343-866A-7F5E135B6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4627" y="1690688"/>
            <a:ext cx="8229600" cy="5029200"/>
          </a:xfrm>
        </p:spPr>
        <p:txBody>
          <a:bodyPr/>
          <a:lstStyle/>
          <a:p>
            <a:pPr>
              <a:defRPr/>
            </a:pPr>
            <a:r>
              <a:rPr lang="en-US" altLang="en-US" sz="2200" u="sng"/>
              <a:t>C</a:t>
            </a:r>
            <a:r>
              <a:rPr lang="en-US" altLang="en-US" sz="2200"/>
              <a:t>lassification </a:t>
            </a:r>
            <a:r>
              <a:rPr lang="en-US" altLang="en-US" sz="2200" u="sng"/>
              <a:t>A</a:t>
            </a:r>
            <a:r>
              <a:rPr lang="en-US" altLang="en-US" sz="2200"/>
              <a:t>nd </a:t>
            </a:r>
            <a:r>
              <a:rPr lang="en-US" altLang="en-US" sz="2200" u="sng"/>
              <a:t>R</a:t>
            </a:r>
            <a:r>
              <a:rPr lang="en-US" altLang="en-US" sz="2200"/>
              <a:t>egression </a:t>
            </a:r>
            <a:r>
              <a:rPr lang="en-US" altLang="en-US" sz="2200" u="sng"/>
              <a:t>T</a:t>
            </a:r>
            <a:r>
              <a:rPr lang="en-US" altLang="en-US" sz="2200"/>
              <a:t>rees</a:t>
            </a:r>
          </a:p>
          <a:p>
            <a:pPr>
              <a:defRPr/>
            </a:pPr>
            <a:r>
              <a:rPr lang="en-US" altLang="en-US" sz="2200"/>
              <a:t>Developed by </a:t>
            </a:r>
            <a:r>
              <a:rPr lang="en-US" altLang="en-US" sz="2200" err="1"/>
              <a:t>Breiman</a:t>
            </a:r>
            <a:r>
              <a:rPr lang="en-US" altLang="en-US" sz="2200"/>
              <a:t>, Friedman, </a:t>
            </a:r>
            <a:r>
              <a:rPr lang="en-US" altLang="en-US" sz="2200" err="1"/>
              <a:t>Olshen</a:t>
            </a:r>
            <a:r>
              <a:rPr lang="en-US" altLang="en-US" sz="2200"/>
              <a:t>, Stone in early 80’s.</a:t>
            </a:r>
          </a:p>
          <a:p>
            <a:pPr lvl="1">
              <a:defRPr/>
            </a:pPr>
            <a:r>
              <a:rPr lang="en-US" altLang="en-US" sz="2000"/>
              <a:t>Introduced tree-based modeling into the statistical mainstream</a:t>
            </a:r>
          </a:p>
          <a:p>
            <a:pPr lvl="1">
              <a:defRPr/>
            </a:pPr>
            <a:r>
              <a:rPr lang="en-US" altLang="en-US" sz="2000"/>
              <a:t>Rigorous approach involving cross-validation to select the optimal tree</a:t>
            </a:r>
          </a:p>
          <a:p>
            <a:pPr>
              <a:defRPr/>
            </a:pPr>
            <a:r>
              <a:rPr lang="en-US" altLang="en-US" sz="2200"/>
              <a:t>One of many tree-based modeling techniques.</a:t>
            </a:r>
          </a:p>
          <a:p>
            <a:pPr lvl="1">
              <a:defRPr/>
            </a:pPr>
            <a:r>
              <a:rPr lang="en-US" altLang="en-US" sz="2000"/>
              <a:t>CART  --  the classic</a:t>
            </a:r>
          </a:p>
          <a:p>
            <a:pPr lvl="1">
              <a:defRPr/>
            </a:pPr>
            <a:r>
              <a:rPr lang="en-US" altLang="en-US" sz="2000"/>
              <a:t>CHAID</a:t>
            </a:r>
          </a:p>
          <a:p>
            <a:pPr lvl="1">
              <a:defRPr/>
            </a:pPr>
            <a:r>
              <a:rPr lang="en-US" altLang="en-US" sz="2000"/>
              <a:t>C5.0</a:t>
            </a:r>
          </a:p>
          <a:p>
            <a:pPr lvl="1">
              <a:defRPr/>
            </a:pPr>
            <a:r>
              <a:rPr lang="en-US" altLang="en-US" sz="2000"/>
              <a:t>Software package variants (SAS, S-Plus, R…)</a:t>
            </a:r>
          </a:p>
          <a:p>
            <a:pPr lvl="1">
              <a:defRPr/>
            </a:pPr>
            <a:r>
              <a:rPr lang="en-US" altLang="en-US" sz="2000"/>
              <a:t>Note:  the “</a:t>
            </a:r>
            <a:r>
              <a:rPr lang="en-US" altLang="en-US" sz="2000" err="1"/>
              <a:t>rpart</a:t>
            </a:r>
            <a:r>
              <a:rPr lang="en-US" altLang="en-US" sz="2000"/>
              <a:t>” package in “R” is freely available</a:t>
            </a:r>
          </a:p>
        </p:txBody>
      </p:sp>
    </p:spTree>
    <p:extLst>
      <p:ext uri="{BB962C8B-B14F-4D97-AF65-F5344CB8AC3E}">
        <p14:creationId xmlns:p14="http://schemas.microsoft.com/office/powerpoint/2010/main" val="34430872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>
            <a:extLst>
              <a:ext uri="{FF2B5EF4-FFF2-40B4-BE49-F238E27FC236}">
                <a16:creationId xmlns:a16="http://schemas.microsoft.com/office/drawing/2014/main" id="{8EE55A32-332F-D148-9FD6-6B7A3F6B8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Idea: Recursive Partitioning</a:t>
            </a:r>
          </a:p>
        </p:txBody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91CD4CE6-D750-A248-ABC3-99B79FB44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0071" y="1533033"/>
            <a:ext cx="8229600" cy="472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/>
              <a:t>Take all of your data.</a:t>
            </a:r>
          </a:p>
          <a:p>
            <a:pPr>
              <a:defRPr/>
            </a:pPr>
            <a:r>
              <a:rPr lang="en-US" altLang="en-US"/>
              <a:t>Consider </a:t>
            </a:r>
            <a:r>
              <a:rPr lang="en-US" altLang="en-US" i="1"/>
              <a:t>all</a:t>
            </a:r>
            <a:r>
              <a:rPr lang="en-US" altLang="en-US"/>
              <a:t> possible values of </a:t>
            </a:r>
            <a:r>
              <a:rPr lang="en-US" altLang="en-US" i="1"/>
              <a:t>all</a:t>
            </a:r>
            <a:r>
              <a:rPr lang="en-US" altLang="en-US"/>
              <a:t> variables.</a:t>
            </a:r>
          </a:p>
          <a:p>
            <a:pPr>
              <a:defRPr/>
            </a:pPr>
            <a:r>
              <a:rPr lang="en-US" altLang="en-US"/>
              <a:t>Select the variable/value </a:t>
            </a:r>
            <a:r>
              <a:rPr lang="en-US" altLang="en-US" b="1"/>
              <a:t>(</a:t>
            </a:r>
            <a:r>
              <a:rPr lang="en-US" altLang="en-US" b="1" i="1"/>
              <a:t>X</a:t>
            </a:r>
            <a:r>
              <a:rPr lang="en-US" altLang="en-US" b="1"/>
              <a:t>=</a:t>
            </a:r>
            <a:r>
              <a:rPr lang="en-US" altLang="en-US" b="1" i="1"/>
              <a:t>t</a:t>
            </a:r>
            <a:r>
              <a:rPr lang="en-US" altLang="en-US" b="1" i="1" baseline="-25000"/>
              <a:t>1</a:t>
            </a:r>
            <a:r>
              <a:rPr lang="en-US" altLang="en-US" b="1"/>
              <a:t>)</a:t>
            </a:r>
            <a:r>
              <a:rPr lang="en-US" altLang="en-US"/>
              <a:t> that produces the greatest “separation” in the target.</a:t>
            </a:r>
          </a:p>
          <a:p>
            <a:pPr lvl="2">
              <a:defRPr/>
            </a:pPr>
            <a:r>
              <a:rPr lang="en-US" altLang="en-US" sz="2400" b="1"/>
              <a:t>(</a:t>
            </a:r>
            <a:r>
              <a:rPr lang="en-US" altLang="en-US" sz="2400" b="1" i="1"/>
              <a:t>X</a:t>
            </a:r>
            <a:r>
              <a:rPr lang="en-US" altLang="en-US" sz="2400" b="1"/>
              <a:t>=</a:t>
            </a:r>
            <a:r>
              <a:rPr lang="en-US" altLang="en-US" sz="2400" b="1" i="1"/>
              <a:t>t</a:t>
            </a:r>
            <a:r>
              <a:rPr lang="en-US" altLang="en-US" sz="2400" b="1" i="1" baseline="-25000"/>
              <a:t>1</a:t>
            </a:r>
            <a:r>
              <a:rPr lang="en-US" altLang="en-US" sz="2400" b="1"/>
              <a:t>)</a:t>
            </a:r>
            <a:r>
              <a:rPr lang="en-US" altLang="en-US" sz="2400"/>
              <a:t> is called a “split”.</a:t>
            </a:r>
          </a:p>
          <a:p>
            <a:pPr>
              <a:defRPr/>
            </a:pPr>
            <a:r>
              <a:rPr lang="en-US" altLang="en-US"/>
              <a:t>If </a:t>
            </a:r>
            <a:r>
              <a:rPr lang="en-US" altLang="en-US" b="1" i="1"/>
              <a:t>X</a:t>
            </a:r>
            <a:r>
              <a:rPr lang="en-US" altLang="en-US" b="1"/>
              <a:t>&lt; </a:t>
            </a:r>
            <a:r>
              <a:rPr lang="en-US" altLang="en-US" b="1" i="1"/>
              <a:t>t</a:t>
            </a:r>
            <a:r>
              <a:rPr lang="en-US" altLang="en-US" b="1" i="1" baseline="-25000"/>
              <a:t>1 </a:t>
            </a:r>
            <a:r>
              <a:rPr lang="en-US" altLang="en-US"/>
              <a:t>then send the data to the “left”; otherwise, send data point to the “right”.</a:t>
            </a:r>
          </a:p>
          <a:p>
            <a:pPr>
              <a:defRPr/>
            </a:pPr>
            <a:r>
              <a:rPr lang="en-US" altLang="en-US"/>
              <a:t>Now repeat same process on these two “nodes”</a:t>
            </a:r>
          </a:p>
          <a:p>
            <a:pPr lvl="2">
              <a:defRPr/>
            </a:pPr>
            <a:r>
              <a:rPr lang="en-US" altLang="en-US" sz="2400"/>
              <a:t>You get a “tree”</a:t>
            </a:r>
          </a:p>
          <a:p>
            <a:pPr lvl="2">
              <a:defRPr/>
            </a:pPr>
            <a:r>
              <a:rPr lang="en-US" altLang="en-US" sz="2400"/>
              <a:t>Note:  CART only uses </a:t>
            </a:r>
            <a:r>
              <a:rPr lang="en-US" altLang="en-US" sz="2400" i="1"/>
              <a:t>binary </a:t>
            </a:r>
            <a:r>
              <a:rPr lang="en-US" altLang="en-US" sz="2400"/>
              <a:t>splits.</a:t>
            </a:r>
          </a:p>
        </p:txBody>
      </p:sp>
    </p:spTree>
    <p:extLst>
      <p:ext uri="{BB962C8B-B14F-4D97-AF65-F5344CB8AC3E}">
        <p14:creationId xmlns:p14="http://schemas.microsoft.com/office/powerpoint/2010/main" val="37026540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2EBE2-80DD-8E4F-8E12-148D653F3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Gini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D98EA-6F3B-494E-A6A8-FC376A817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952" y="1690688"/>
            <a:ext cx="8110537" cy="4191000"/>
          </a:xfrm>
        </p:spPr>
        <p:txBody>
          <a:bodyPr/>
          <a:lstStyle/>
          <a:p>
            <a:pPr>
              <a:defRPr/>
            </a:pPr>
            <a:r>
              <a:rPr lang="en-US"/>
              <a:t>The Gini Index (used in CART) measures the impurity of a data partition </a:t>
            </a:r>
            <a:r>
              <a:rPr lang="en-US" b="1" i="1"/>
              <a:t>D</a:t>
            </a:r>
            <a:r>
              <a:rPr lang="en-US" b="1"/>
              <a:t> </a:t>
            </a: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 b="1" i="1"/>
              <a:t>m</a:t>
            </a:r>
            <a:r>
              <a:rPr lang="en-US"/>
              <a:t>: the number of classes </a:t>
            </a:r>
          </a:p>
          <a:p>
            <a:pPr>
              <a:defRPr/>
            </a:pPr>
            <a:r>
              <a:rPr lang="en-US" b="1" i="1"/>
              <a:t>p</a:t>
            </a:r>
            <a:r>
              <a:rPr lang="en-US" b="1" i="1" baseline="-25000"/>
              <a:t>i</a:t>
            </a:r>
            <a:r>
              <a:rPr lang="en-US"/>
              <a:t>: the probability that a tuple in </a:t>
            </a:r>
            <a:r>
              <a:rPr lang="en-US" i="1"/>
              <a:t>D</a:t>
            </a:r>
            <a:r>
              <a:rPr lang="en-US"/>
              <a:t> belongs to class C</a:t>
            </a:r>
            <a:r>
              <a:rPr lang="en-US" i="1" baseline="-25000"/>
              <a:t>i</a:t>
            </a:r>
            <a:br>
              <a:rPr lang="en-US"/>
            </a:br>
            <a:endParaRPr lang="en-US"/>
          </a:p>
          <a:p>
            <a:pPr>
              <a:buFont typeface="Wingdings" charset="2"/>
              <a:buChar char="n"/>
              <a:defRPr/>
            </a:pPr>
            <a:endParaRPr lang="en-US"/>
          </a:p>
          <a:p>
            <a:pPr>
              <a:buFont typeface="Wingdings" charset="2"/>
              <a:buChar char="n"/>
              <a:defRPr/>
            </a:pPr>
            <a:endParaRPr lang="en-US"/>
          </a:p>
        </p:txBody>
      </p:sp>
      <p:pic>
        <p:nvPicPr>
          <p:cNvPr id="105475" name="Picture 3">
            <a:extLst>
              <a:ext uri="{FF2B5EF4-FFF2-40B4-BE49-F238E27FC236}">
                <a16:creationId xmlns:a16="http://schemas.microsoft.com/office/drawing/2014/main" id="{9E60B3E2-C6CD-414F-8790-BC95C70E5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513" y="2864999"/>
            <a:ext cx="4203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40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20B7D3D5-9C25-4C47-81B6-DE6034648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900C19AB-23C6-7541-982C-EBE1FDA19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decision tree represents the classification of the table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It can classify all the objects in the table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Each internal node represents a test on some property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Each possible value of that property corresponds to a branch of the tree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An individual of unknown type may be classified be traversing this tree</a:t>
            </a:r>
          </a:p>
        </p:txBody>
      </p:sp>
    </p:spTree>
    <p:extLst>
      <p:ext uri="{BB962C8B-B14F-4D97-AF65-F5344CB8AC3E}">
        <p14:creationId xmlns:p14="http://schemas.microsoft.com/office/powerpoint/2010/main" val="41860152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>
            <a:extLst>
              <a:ext uri="{FF2B5EF4-FFF2-40B4-BE49-F238E27FC236}">
                <a16:creationId xmlns:a16="http://schemas.microsoft.com/office/drawing/2014/main" id="{F062E619-A8FE-AA4D-938D-7FC3CCE96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2882" name="Rectangle 3">
            <a:extLst>
              <a:ext uri="{FF2B5EF4-FFF2-40B4-BE49-F238E27FC236}">
                <a16:creationId xmlns:a16="http://schemas.microsoft.com/office/drawing/2014/main" id="{D0F44C67-4E5A-E148-AF53-0C5B823A1E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Gini index of the flip of an honest coin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i="1" dirty="0">
                <a:ea typeface="ＭＳ Ｐゴシック" panose="020B0600070205080204" pitchFamily="34" charset="-128"/>
              </a:rPr>
              <a:t>1 - (0.5</a:t>
            </a:r>
            <a:r>
              <a:rPr lang="en-US" altLang="en-US" i="1" baseline="30000" dirty="0">
                <a:ea typeface="ＭＳ Ｐゴシック" panose="020B0600070205080204" pitchFamily="34" charset="-128"/>
              </a:rPr>
              <a:t>2</a:t>
            </a:r>
            <a:r>
              <a:rPr lang="en-US" altLang="en-US" i="1" dirty="0">
                <a:ea typeface="ＭＳ Ｐゴシック" panose="020B0600070205080204" pitchFamily="34" charset="-128"/>
              </a:rPr>
              <a:t> + 0.5</a:t>
            </a:r>
            <a:r>
              <a:rPr lang="en-US" altLang="en-US" i="1" baseline="30000" dirty="0">
                <a:ea typeface="ＭＳ Ｐゴシック" panose="020B0600070205080204" pitchFamily="34" charset="-128"/>
              </a:rPr>
              <a:t>2</a:t>
            </a:r>
            <a:r>
              <a:rPr lang="en-US" altLang="en-US" i="1" dirty="0">
                <a:ea typeface="ＭＳ Ｐゴシック" panose="020B0600070205080204" pitchFamily="34" charset="-128"/>
              </a:rPr>
              <a:t>)=0.5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Coin has been rigged to come up heads 75 percent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i="1" dirty="0">
                <a:ea typeface="ＭＳ Ｐゴシック" panose="020B0600070205080204" pitchFamily="34" charset="-128"/>
              </a:rPr>
              <a:t>1 - </a:t>
            </a:r>
            <a:r>
              <a:rPr lang="en-US" altLang="en-US" i="1">
                <a:ea typeface="ＭＳ Ｐゴシック" panose="020B0600070205080204" pitchFamily="34" charset="-128"/>
              </a:rPr>
              <a:t>(0.75</a:t>
            </a:r>
            <a:r>
              <a:rPr lang="en-US" altLang="en-US" i="1" baseline="30000">
                <a:ea typeface="ＭＳ Ｐゴシック" panose="020B0600070205080204" pitchFamily="34" charset="-128"/>
              </a:rPr>
              <a:t>2</a:t>
            </a:r>
            <a:r>
              <a:rPr lang="en-US" altLang="en-US" i="1">
                <a:ea typeface="ＭＳ Ｐゴシック" panose="020B0600070205080204" pitchFamily="34" charset="-128"/>
              </a:rPr>
              <a:t> + 0.25</a:t>
            </a:r>
            <a:r>
              <a:rPr lang="en-US" altLang="en-US" i="1" baseline="30000">
                <a:ea typeface="ＭＳ Ｐゴシック" panose="020B0600070205080204" pitchFamily="34" charset="-128"/>
              </a:rPr>
              <a:t>2</a:t>
            </a:r>
            <a:r>
              <a:rPr lang="en-US" altLang="en-US" i="1" dirty="0">
                <a:ea typeface="ＭＳ Ｐゴシック" panose="020B0600070205080204" pitchFamily="34" charset="-128"/>
              </a:rPr>
              <a:t>)=0.375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98315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0176D-EB51-7645-B82F-26E47729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B799D-ADC6-FF4D-87C5-266B6BC45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The Gini Index considers a </a:t>
            </a:r>
            <a:r>
              <a:rPr lang="en-US" b="1"/>
              <a:t>binary split </a:t>
            </a:r>
            <a:r>
              <a:rPr lang="en-US"/>
              <a:t>for each attribute </a:t>
            </a:r>
            <a:r>
              <a:rPr lang="en-US" b="1"/>
              <a:t>A</a:t>
            </a:r>
            <a:r>
              <a:rPr lang="en-US"/>
              <a:t>, say D1 and D2. The </a:t>
            </a:r>
            <a:r>
              <a:rPr lang="en-US" b="1"/>
              <a:t>Gini index </a:t>
            </a:r>
            <a:r>
              <a:rPr lang="en-US"/>
              <a:t>of D given that partitioning is: 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A weighted sum of the impurity of each partition </a:t>
            </a:r>
          </a:p>
          <a:p>
            <a:pPr lvl="1">
              <a:defRPr/>
            </a:pPr>
            <a:r>
              <a:rPr lang="en-US"/>
              <a:t>Weighted mean, the same as before….. 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buFont typeface="Wingdings" charset="2"/>
              <a:buChar char="n"/>
              <a:defRPr/>
            </a:pPr>
            <a:endParaRPr lang="en-US"/>
          </a:p>
        </p:txBody>
      </p:sp>
      <p:pic>
        <p:nvPicPr>
          <p:cNvPr id="106499" name="Picture 3">
            <a:extLst>
              <a:ext uri="{FF2B5EF4-FFF2-40B4-BE49-F238E27FC236}">
                <a16:creationId xmlns:a16="http://schemas.microsoft.com/office/drawing/2014/main" id="{E8D8832E-E068-CC48-B749-5BEE6824F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00" y="3309144"/>
            <a:ext cx="7645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4074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6F8AB-24C4-3040-B6D2-B35C2C0C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9A81D-B18C-804B-8C14-4D527C10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reduction in impurity is given by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The attribute that maximizes the reduction in impurity is chosen as the splitting attribute </a:t>
            </a:r>
          </a:p>
          <a:p>
            <a:pPr>
              <a:buFont typeface="Wingdings" charset="2"/>
              <a:buChar char="n"/>
              <a:defRPr/>
            </a:pPr>
            <a:endParaRPr lang="en-US"/>
          </a:p>
        </p:txBody>
      </p:sp>
      <p:pic>
        <p:nvPicPr>
          <p:cNvPr id="107523" name="Picture 3">
            <a:extLst>
              <a:ext uri="{FF2B5EF4-FFF2-40B4-BE49-F238E27FC236}">
                <a16:creationId xmlns:a16="http://schemas.microsoft.com/office/drawing/2014/main" id="{445CFF75-ABD8-3541-A4D9-39C14EED4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708275"/>
            <a:ext cx="64770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8388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1360-C2E5-9648-A001-DFF4BF0E8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Binary Split: Continuous-Valued Attributes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75507-EC68-6242-946B-51E69F0A7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D</a:t>
            </a:r>
            <a:r>
              <a:rPr lang="en-US"/>
              <a:t>: a data partition</a:t>
            </a:r>
          </a:p>
          <a:p>
            <a:pPr>
              <a:defRPr/>
            </a:pPr>
            <a:r>
              <a:rPr lang="en-US"/>
              <a:t>Consider attribute </a:t>
            </a:r>
            <a:r>
              <a:rPr lang="en-US" b="1"/>
              <a:t>A</a:t>
            </a:r>
            <a:r>
              <a:rPr lang="en-US"/>
              <a:t> with continuous values </a:t>
            </a:r>
          </a:p>
          <a:p>
            <a:pPr>
              <a:defRPr/>
            </a:pPr>
            <a:r>
              <a:rPr lang="en-US"/>
              <a:t>To determine the best binary split on </a:t>
            </a:r>
            <a:r>
              <a:rPr lang="en-US" b="1"/>
              <a:t>A 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What to examine? </a:t>
            </a:r>
          </a:p>
          <a:p>
            <a:pPr>
              <a:defRPr/>
            </a:pPr>
            <a:r>
              <a:rPr lang="en-US"/>
              <a:t>Examine each possible split point</a:t>
            </a:r>
            <a:br>
              <a:rPr lang="en-US"/>
            </a:br>
            <a:r>
              <a:rPr lang="en-US"/>
              <a:t>The midpoint between each pair of (sorted) adjacent values is taken as a possible split-point </a:t>
            </a:r>
          </a:p>
          <a:p>
            <a:pPr>
              <a:buFont typeface="Wingdings" charset="2"/>
              <a:buChar char="n"/>
              <a:defRPr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390713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A3D9-DCB0-E84D-81DE-C36102B1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How to examine?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EA644-7685-CD47-A33D-8B80A8B4D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971"/>
            <a:ext cx="8110537" cy="4191000"/>
          </a:xfrm>
        </p:spPr>
        <p:txBody>
          <a:bodyPr/>
          <a:lstStyle/>
          <a:p>
            <a:pPr>
              <a:defRPr/>
            </a:pPr>
            <a:r>
              <a:rPr lang="en-US"/>
              <a:t>For each split-point, compute the weighted sum of the impurity of each of the two resulting partitions </a:t>
            </a:r>
          </a:p>
          <a:p>
            <a:pPr lvl="2">
              <a:defRPr/>
            </a:pPr>
            <a:r>
              <a:rPr lang="en-US"/>
              <a:t>(</a:t>
            </a:r>
            <a:r>
              <a:rPr lang="en-US" i="1"/>
              <a:t>D1: A&lt;= split-point, D2: A &gt; split-point)</a:t>
            </a:r>
            <a:r>
              <a:rPr lang="en-US"/>
              <a:t> 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The split-point that gives the minimum Gini index for attribute </a:t>
            </a:r>
            <a:r>
              <a:rPr lang="en-US" i="1"/>
              <a:t>A</a:t>
            </a:r>
            <a:r>
              <a:rPr lang="en-US"/>
              <a:t> is selected as its splitting subset </a:t>
            </a:r>
          </a:p>
          <a:p>
            <a:pPr>
              <a:defRPr/>
            </a:pPr>
            <a:endParaRPr lang="en-US"/>
          </a:p>
          <a:p>
            <a:pPr>
              <a:buFont typeface="Wingdings" charset="2"/>
              <a:buChar char="n"/>
              <a:defRPr/>
            </a:pPr>
            <a:endParaRPr lang="en-US"/>
          </a:p>
        </p:txBody>
      </p:sp>
      <p:pic>
        <p:nvPicPr>
          <p:cNvPr id="109571" name="Picture 3">
            <a:extLst>
              <a:ext uri="{FF2B5EF4-FFF2-40B4-BE49-F238E27FC236}">
                <a16:creationId xmlns:a16="http://schemas.microsoft.com/office/drawing/2014/main" id="{C742AEAE-959A-DB4B-8CE2-9008D4BAF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57" y="3095680"/>
            <a:ext cx="63944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9761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DC2C-0FB7-2D4D-97BB-58A0428E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Binary Split: Discrete-Valued Attributes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FB829-F40E-BB44-919A-A943000BC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7737"/>
            <a:ext cx="8110538" cy="4191000"/>
          </a:xfrm>
        </p:spPr>
        <p:txBody>
          <a:bodyPr/>
          <a:lstStyle/>
          <a:p>
            <a:pPr>
              <a:defRPr/>
            </a:pPr>
            <a:r>
              <a:rPr lang="en-US" b="1"/>
              <a:t>D</a:t>
            </a:r>
            <a:r>
              <a:rPr lang="en-US"/>
              <a:t>: a data partition</a:t>
            </a:r>
          </a:p>
          <a:p>
            <a:pPr>
              <a:defRPr/>
            </a:pPr>
            <a:r>
              <a:rPr lang="en-US"/>
              <a:t>Consider attribute </a:t>
            </a:r>
            <a:r>
              <a:rPr lang="en-US" b="1"/>
              <a:t>A </a:t>
            </a:r>
            <a:r>
              <a:rPr lang="en-US"/>
              <a:t>with </a:t>
            </a:r>
            <a:r>
              <a:rPr lang="en-US" b="1"/>
              <a:t>v </a:t>
            </a:r>
            <a:r>
              <a:rPr lang="en-US"/>
              <a:t>outcomes </a:t>
            </a:r>
            <a:r>
              <a:rPr lang="en-US" b="1" i="1"/>
              <a:t>{a</a:t>
            </a:r>
            <a:r>
              <a:rPr lang="en-US" b="1" i="1" baseline="-25000"/>
              <a:t>1</a:t>
            </a:r>
            <a:r>
              <a:rPr lang="en-US" b="1" i="1"/>
              <a:t>...,</a:t>
            </a:r>
            <a:r>
              <a:rPr lang="en-US" b="1" i="1" err="1"/>
              <a:t>a</a:t>
            </a:r>
            <a:r>
              <a:rPr lang="en-US" b="1" i="1" baseline="-25000" err="1"/>
              <a:t>v</a:t>
            </a:r>
            <a:r>
              <a:rPr lang="en-US" b="1" i="1"/>
              <a:t>} </a:t>
            </a:r>
          </a:p>
          <a:p>
            <a:pPr>
              <a:defRPr/>
            </a:pPr>
            <a:r>
              <a:rPr lang="en-US"/>
              <a:t>To determine the best binary split on </a:t>
            </a:r>
            <a:r>
              <a:rPr lang="en-US" b="1"/>
              <a:t>A </a:t>
            </a:r>
          </a:p>
          <a:p>
            <a:pPr lvl="1">
              <a:defRPr/>
            </a:pPr>
            <a:r>
              <a:rPr lang="en-US"/>
              <a:t>Examine the partitions resulting from all possible subsets of </a:t>
            </a:r>
            <a:r>
              <a:rPr lang="en-US" b="1" i="1"/>
              <a:t>{a</a:t>
            </a:r>
            <a:r>
              <a:rPr lang="en-US" b="1" i="1" baseline="-25000"/>
              <a:t>1</a:t>
            </a:r>
            <a:r>
              <a:rPr lang="en-US" b="1" i="1"/>
              <a:t>...,</a:t>
            </a:r>
            <a:r>
              <a:rPr lang="en-US" b="1" i="1" err="1"/>
              <a:t>a</a:t>
            </a:r>
            <a:r>
              <a:rPr lang="en-US" b="1" i="1" baseline="-25000" err="1"/>
              <a:t>v</a:t>
            </a:r>
            <a:r>
              <a:rPr lang="en-US" b="1" i="1"/>
              <a:t>} </a:t>
            </a:r>
            <a:endParaRPr lang="en-US" i="1"/>
          </a:p>
          <a:p>
            <a:pPr lvl="1">
              <a:defRPr/>
            </a:pPr>
            <a:r>
              <a:rPr lang="en-US"/>
              <a:t>Each subset </a:t>
            </a:r>
            <a:r>
              <a:rPr lang="en-US" b="1" i="1"/>
              <a:t>S</a:t>
            </a:r>
            <a:r>
              <a:rPr lang="en-US" b="1" i="1" baseline="-25000"/>
              <a:t>A</a:t>
            </a:r>
            <a:r>
              <a:rPr lang="en-US" b="1"/>
              <a:t> </a:t>
            </a:r>
            <a:r>
              <a:rPr lang="en-US"/>
              <a:t>is a binary test of attribute </a:t>
            </a:r>
            <a:r>
              <a:rPr lang="en-US" b="1" i="1"/>
              <a:t>A</a:t>
            </a:r>
            <a:r>
              <a:rPr lang="en-US" b="1"/>
              <a:t> </a:t>
            </a:r>
            <a:r>
              <a:rPr lang="en-US"/>
              <a:t>of the form </a:t>
            </a:r>
            <a:r>
              <a:rPr lang="en-US" b="1"/>
              <a:t>“</a:t>
            </a:r>
            <a:r>
              <a:rPr lang="en-US" b="1" i="1"/>
              <a:t>A</a:t>
            </a:r>
            <a:r>
              <a:rPr lang="en-US" i="1"/>
              <a:t>∈</a:t>
            </a:r>
            <a:r>
              <a:rPr lang="en-US" b="1" i="1"/>
              <a:t>S</a:t>
            </a:r>
            <a:r>
              <a:rPr lang="en-US" b="1" i="1" baseline="-25000"/>
              <a:t>A</a:t>
            </a:r>
            <a:r>
              <a:rPr lang="en-US" b="1" i="1"/>
              <a:t>?” </a:t>
            </a:r>
            <a:endParaRPr lang="en-US" i="1"/>
          </a:p>
          <a:p>
            <a:pPr lvl="1">
              <a:defRPr/>
            </a:pPr>
            <a:r>
              <a:rPr lang="en-US" b="1" i="1"/>
              <a:t>2</a:t>
            </a:r>
            <a:r>
              <a:rPr lang="en-US" b="1" i="1" baseline="30000"/>
              <a:t>v</a:t>
            </a:r>
            <a:r>
              <a:rPr lang="en-US" b="1"/>
              <a:t> </a:t>
            </a:r>
            <a:r>
              <a:rPr lang="en-US"/>
              <a:t>possible subsets. We exclude the power set and the empty set, then we have </a:t>
            </a:r>
            <a:r>
              <a:rPr lang="en-US" b="1" i="1"/>
              <a:t>2</a:t>
            </a:r>
            <a:r>
              <a:rPr lang="en-US" b="1" i="1" baseline="30000"/>
              <a:t>v</a:t>
            </a:r>
            <a:r>
              <a:rPr lang="en-US" b="1" i="1"/>
              <a:t>-2</a:t>
            </a:r>
            <a:r>
              <a:rPr lang="en-US" b="1"/>
              <a:t> </a:t>
            </a:r>
            <a:r>
              <a:rPr lang="en-US"/>
              <a:t>subsets </a:t>
            </a:r>
          </a:p>
          <a:p>
            <a:pPr>
              <a:defRPr/>
            </a:pPr>
            <a:endParaRPr lang="en-US"/>
          </a:p>
          <a:p>
            <a:pPr>
              <a:buFont typeface="Wingdings" charset="2"/>
              <a:buChar char="n"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5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B2A77-FB8C-A54F-9AFA-EE01600C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How to examine?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E2C1-652B-4C49-98A6-57E10057E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each subset, compute the weighted sum of the impurity of each of the two resulting partitions 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The subset that gives the minimum Gini index for attribute A is selected as its splitting subset </a:t>
            </a:r>
          </a:p>
          <a:p>
            <a:pPr marL="0" indent="0">
              <a:buNone/>
              <a:defRPr/>
            </a:pPr>
            <a:endParaRPr lang="en-US"/>
          </a:p>
        </p:txBody>
      </p:sp>
      <p:pic>
        <p:nvPicPr>
          <p:cNvPr id="111619" name="Picture 3">
            <a:extLst>
              <a:ext uri="{FF2B5EF4-FFF2-40B4-BE49-F238E27FC236}">
                <a16:creationId xmlns:a16="http://schemas.microsoft.com/office/drawing/2014/main" id="{343F2757-776A-5347-9D5E-D259B92B9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3020958"/>
            <a:ext cx="7229475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9040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588BE-F2B3-C549-84F8-650EEAA32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058A6-5693-6F4B-9381-2B60ADBE0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n"/>
              <a:defRPr/>
            </a:pPr>
            <a:endParaRPr lang="en-US"/>
          </a:p>
        </p:txBody>
      </p:sp>
      <p:pic>
        <p:nvPicPr>
          <p:cNvPr id="112643" name="Picture 3">
            <a:extLst>
              <a:ext uri="{FF2B5EF4-FFF2-40B4-BE49-F238E27FC236}">
                <a16:creationId xmlns:a16="http://schemas.microsoft.com/office/drawing/2014/main" id="{1A7766A5-33AF-AA4A-A97A-0ACF59849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9588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4996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2C2B-EB87-6D4B-8B9D-CEAC73A0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A50E9-DEC9-B246-AD66-6BB0883AB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n"/>
              <a:defRPr/>
            </a:pPr>
            <a:endParaRPr lang="en-US"/>
          </a:p>
        </p:txBody>
      </p:sp>
      <p:pic>
        <p:nvPicPr>
          <p:cNvPr id="113667" name="Picture 3">
            <a:extLst>
              <a:ext uri="{FF2B5EF4-FFF2-40B4-BE49-F238E27FC236}">
                <a16:creationId xmlns:a16="http://schemas.microsoft.com/office/drawing/2014/main" id="{39B58ADC-C04C-CE41-8E98-FB491795E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5518"/>
            <a:ext cx="9525000" cy="553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1230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30D1-36F7-BE4A-9F51-A8F3510B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FB082-4255-824D-80FD-08F8E4BDA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69" y="1993790"/>
            <a:ext cx="10515600" cy="4351338"/>
          </a:xfrm>
        </p:spPr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 i="1"/>
              <a:t>This argument does not halt </a:t>
            </a:r>
            <a:r>
              <a:rPr lang="en-US" i="1">
                <a:sym typeface="Wingdings" pitchFamily="2" charset="2"/>
              </a:rPr>
              <a:t> </a:t>
            </a:r>
            <a:r>
              <a:rPr lang="en-US" i="1"/>
              <a:t> :</a:t>
            </a:r>
          </a:p>
        </p:txBody>
      </p:sp>
      <p:pic>
        <p:nvPicPr>
          <p:cNvPr id="114691" name="Picture 3">
            <a:extLst>
              <a:ext uri="{FF2B5EF4-FFF2-40B4-BE49-F238E27FC236}">
                <a16:creationId xmlns:a16="http://schemas.microsoft.com/office/drawing/2014/main" id="{3858B11C-8797-FA49-A772-50D320750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8135937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3EE2ACA-DD39-4F44-AE6E-255B5B454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217" y="5019565"/>
            <a:ext cx="64897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2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0D749EC7-07DE-EB44-855D-0F1F3A4FD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3DB9D302-AFDC-4E4A-A155-2F3AC86D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 classifying any given instance, the tree does not use all the properties in the table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Decision tree for credit risk assessment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If a person has a good credit history and low debit, we ignore her collateral income and classify her as low risk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 spite of omitting certain tests, the tree classifies all examples in the table</a:t>
            </a:r>
          </a:p>
        </p:txBody>
      </p:sp>
    </p:spTree>
    <p:extLst>
      <p:ext uri="{BB962C8B-B14F-4D97-AF65-F5344CB8AC3E}">
        <p14:creationId xmlns:p14="http://schemas.microsoft.com/office/powerpoint/2010/main" val="30204175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59636-C254-B940-AFAF-3E2DCFAC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Information vs. Gini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83A914-97DA-254E-87E1-58EFA1C44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-0.5*Log</a:t>
            </a:r>
            <a:r>
              <a:rPr lang="en-US" i="1" baseline="-25000" dirty="0"/>
              <a:t>2</a:t>
            </a:r>
            <a:r>
              <a:rPr lang="en-US" i="1" dirty="0"/>
              <a:t>[0.5] - 0.5*Log</a:t>
            </a:r>
            <a:r>
              <a:rPr lang="en-US" i="1" baseline="-25000" dirty="0"/>
              <a:t>2</a:t>
            </a:r>
            <a:r>
              <a:rPr lang="en-US" i="1" dirty="0"/>
              <a:t>[0.5]=-Log</a:t>
            </a:r>
            <a:r>
              <a:rPr lang="en-US" i="1" baseline="-25000" dirty="0"/>
              <a:t>2</a:t>
            </a:r>
            <a:r>
              <a:rPr lang="en-US" i="1" dirty="0"/>
              <a:t>[0.5]=1</a:t>
            </a:r>
          </a:p>
          <a:p>
            <a:r>
              <a:rPr lang="en-US" i="1" dirty="0"/>
              <a:t>-Log</a:t>
            </a:r>
            <a:r>
              <a:rPr lang="en-US" i="1" baseline="-25000" dirty="0"/>
              <a:t>2</a:t>
            </a:r>
            <a:r>
              <a:rPr lang="en-US" i="1" dirty="0"/>
              <a:t>[0.25]=2</a:t>
            </a:r>
          </a:p>
          <a:p>
            <a:r>
              <a:rPr lang="en-US" i="1" dirty="0"/>
              <a:t>…</a:t>
            </a:r>
          </a:p>
          <a:p>
            <a:r>
              <a:rPr lang="en-US" i="1" dirty="0"/>
              <a:t>-Log</a:t>
            </a:r>
            <a:r>
              <a:rPr lang="en-US" i="1" baseline="-25000" dirty="0"/>
              <a:t>2</a:t>
            </a:r>
            <a:r>
              <a:rPr lang="en-US" i="1" dirty="0"/>
              <a:t>[1/256]=8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i="1" dirty="0"/>
              <a:t>1 - (0.5</a:t>
            </a:r>
            <a:r>
              <a:rPr lang="en-US" i="1" baseline="30000" dirty="0"/>
              <a:t>2</a:t>
            </a:r>
            <a:r>
              <a:rPr lang="en-US" i="1" dirty="0"/>
              <a:t> + 0.5</a:t>
            </a:r>
            <a:r>
              <a:rPr lang="en-US" i="1" baseline="30000" dirty="0"/>
              <a:t>2</a:t>
            </a:r>
            <a:r>
              <a:rPr lang="en-US" i="1" dirty="0"/>
              <a:t>)=0.5</a:t>
            </a:r>
          </a:p>
          <a:p>
            <a:r>
              <a:rPr lang="en-US" i="1" dirty="0"/>
              <a:t>1 - (0.25</a:t>
            </a:r>
            <a:r>
              <a:rPr lang="en-US" i="1" baseline="30000" dirty="0"/>
              <a:t>2</a:t>
            </a:r>
            <a:r>
              <a:rPr lang="en-US" i="1" dirty="0"/>
              <a:t> + 0.25</a:t>
            </a:r>
            <a:r>
              <a:rPr lang="en-US" i="1" baseline="30000" dirty="0"/>
              <a:t>2</a:t>
            </a:r>
            <a:r>
              <a:rPr lang="en-US" i="1" dirty="0"/>
              <a:t> + 0.25</a:t>
            </a:r>
            <a:r>
              <a:rPr lang="en-US" i="1" baseline="30000" dirty="0"/>
              <a:t>2</a:t>
            </a:r>
            <a:r>
              <a:rPr lang="en-US" i="1" dirty="0"/>
              <a:t> + 0.25</a:t>
            </a:r>
            <a:r>
              <a:rPr lang="en-US" i="1" baseline="30000" dirty="0"/>
              <a:t>2</a:t>
            </a:r>
            <a:r>
              <a:rPr lang="en-US" i="1" dirty="0"/>
              <a:t>)=0.75</a:t>
            </a:r>
          </a:p>
          <a:p>
            <a:r>
              <a:rPr lang="en-US" i="1" dirty="0"/>
              <a:t>1 - (256*(1/256)</a:t>
            </a:r>
            <a:r>
              <a:rPr lang="en-US" i="1" baseline="30000" dirty="0"/>
              <a:t>2</a:t>
            </a:r>
            <a:r>
              <a:rPr lang="en-US" i="1" dirty="0"/>
              <a:t>=0.996094</a:t>
            </a:r>
          </a:p>
        </p:txBody>
      </p:sp>
    </p:spTree>
    <p:extLst>
      <p:ext uri="{BB962C8B-B14F-4D97-AF65-F5344CB8AC3E}">
        <p14:creationId xmlns:p14="http://schemas.microsoft.com/office/powerpoint/2010/main" val="40425517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022EA-D81F-FE4B-ACB3-2D035AC5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Shannon’s entropy for equal distribution vs. Gini…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BEB590-771D-2C48-830A-0B1E89EC9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Plot[-Log2[x], {x, 0.01, 1}]                                                Plot[1 - ((1/x)*x^2), {x, 0.01, 1}]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F62ECDA-3AFB-7545-8D48-043C69218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94430"/>
            <a:ext cx="4572000" cy="2921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F07BC34-50D8-7C4C-8642-318433A45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190" y="2342296"/>
            <a:ext cx="4781376" cy="28216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33D5EDC-EF02-D54B-A780-A0EC6F1EC879}"/>
              </a:ext>
            </a:extLst>
          </p:cNvPr>
          <p:cNvSpPr txBox="1"/>
          <p:nvPr/>
        </p:nvSpPr>
        <p:spPr>
          <a:xfrm>
            <a:off x="6649107" y="5440553"/>
            <a:ext cx="391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Gini grows linear, converges to one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16B798E-88EB-F549-BD7C-2D49C368441E}"/>
              </a:ext>
            </a:extLst>
          </p:cNvPr>
          <p:cNvSpPr txBox="1"/>
          <p:nvPr/>
        </p:nvSpPr>
        <p:spPr>
          <a:xfrm>
            <a:off x="565698" y="5440553"/>
            <a:ext cx="553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Shannon’s entropy grows nonlinear! Does not converge</a:t>
            </a:r>
          </a:p>
        </p:txBody>
      </p:sp>
    </p:spTree>
    <p:extLst>
      <p:ext uri="{BB962C8B-B14F-4D97-AF65-F5344CB8AC3E}">
        <p14:creationId xmlns:p14="http://schemas.microsoft.com/office/powerpoint/2010/main" val="14755901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D5EA1-24CE-2743-8AFD-7DD75078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606" y="360090"/>
            <a:ext cx="8162925" cy="10906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Comparing Attribute Selection Measures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17658-463E-904C-94DB-F115A2198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606" y="1687185"/>
            <a:ext cx="8110537" cy="4191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3600" b="1" dirty="0"/>
              <a:t>Information Gain</a:t>
            </a:r>
          </a:p>
          <a:p>
            <a:pPr lvl="2">
              <a:defRPr/>
            </a:pPr>
            <a:r>
              <a:rPr lang="en-US" sz="2800" dirty="0"/>
              <a:t>Biased towards </a:t>
            </a:r>
            <a:r>
              <a:rPr lang="en-US" sz="2800" b="1" dirty="0"/>
              <a:t>multivalued</a:t>
            </a:r>
            <a:r>
              <a:rPr lang="en-US" sz="2800" dirty="0"/>
              <a:t> attributes </a:t>
            </a:r>
          </a:p>
          <a:p>
            <a:pPr lvl="2">
              <a:defRPr/>
            </a:pPr>
            <a:r>
              <a:rPr lang="en-US" sz="2800" b="1" i="1" dirty="0"/>
              <a:t>Multivalued</a:t>
            </a:r>
            <a:r>
              <a:rPr lang="en-US" sz="2800" b="1" dirty="0"/>
              <a:t> </a:t>
            </a:r>
            <a:r>
              <a:rPr lang="en-US" sz="2800" dirty="0"/>
              <a:t>Splits</a:t>
            </a:r>
          </a:p>
          <a:p>
            <a:pPr>
              <a:defRPr/>
            </a:pPr>
            <a:endParaRPr lang="en-US" sz="3600" b="1" dirty="0"/>
          </a:p>
          <a:p>
            <a:pPr>
              <a:defRPr/>
            </a:pPr>
            <a:r>
              <a:rPr lang="en-US" sz="3600" b="1" dirty="0"/>
              <a:t>Gini Index </a:t>
            </a:r>
            <a:endParaRPr lang="en-US" sz="3600" dirty="0"/>
          </a:p>
          <a:p>
            <a:pPr lvl="2">
              <a:defRPr/>
            </a:pPr>
            <a:r>
              <a:rPr lang="en-US" sz="2800" dirty="0"/>
              <a:t>Biased towards </a:t>
            </a:r>
            <a:r>
              <a:rPr lang="en-US" sz="2800" i="1" dirty="0"/>
              <a:t>multivalued</a:t>
            </a:r>
            <a:r>
              <a:rPr lang="en-US" sz="2800" dirty="0"/>
              <a:t> attributes </a:t>
            </a:r>
          </a:p>
          <a:p>
            <a:pPr lvl="2">
              <a:defRPr/>
            </a:pPr>
            <a:r>
              <a:rPr lang="en-US" sz="2800" dirty="0"/>
              <a:t>Has difficulties when the number of classes is large </a:t>
            </a:r>
          </a:p>
          <a:p>
            <a:pPr lvl="2">
              <a:defRPr/>
            </a:pPr>
            <a:r>
              <a:rPr lang="en-US" sz="2800" dirty="0"/>
              <a:t>Tends to favor tests that result in equal-sized partitions and purity in both partitions </a:t>
            </a:r>
          </a:p>
          <a:p>
            <a:pPr lvl="2">
              <a:defRPr/>
            </a:pPr>
            <a:r>
              <a:rPr lang="en-US" altLang="en-US" sz="2800" dirty="0"/>
              <a:t>Only uses </a:t>
            </a:r>
            <a:r>
              <a:rPr lang="en-US" altLang="en-US" sz="2800" b="1" i="1" dirty="0"/>
              <a:t>binary</a:t>
            </a:r>
            <a:r>
              <a:rPr lang="en-US" altLang="en-US" sz="2800" i="1" dirty="0"/>
              <a:t> </a:t>
            </a:r>
            <a:r>
              <a:rPr lang="en-US" altLang="en-US" sz="2800" dirty="0"/>
              <a:t>splits</a:t>
            </a:r>
            <a:endParaRPr lang="en-US" sz="2800" dirty="0"/>
          </a:p>
          <a:p>
            <a:pPr>
              <a:buFont typeface="Wingdings" charset="2"/>
              <a:buChar char="n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230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8296-702F-3E42-AEB0-D25882D09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C4075-9161-784F-92D9-E813C6A6A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088" y="1918092"/>
            <a:ext cx="8764712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Tom M. Mitchell, Machine Learning, McGraw-Hill; 1st edition (October 1, 1997)</a:t>
            </a:r>
          </a:p>
          <a:p>
            <a:pPr lvl="1"/>
            <a:r>
              <a:rPr lang="en-US"/>
              <a:t>Chapter 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Christopher M. Bishop, Pattern Recognition and Machine Learning (Information Science and Statistics),  Springer 2006</a:t>
            </a:r>
          </a:p>
          <a:p>
            <a:pPr lvl="1"/>
            <a:r>
              <a:rPr lang="en-US"/>
              <a:t>Section 14.4</a:t>
            </a:r>
          </a:p>
          <a:p>
            <a:endParaRPr lang="en-US"/>
          </a:p>
          <a:p>
            <a:pPr lvl="1"/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CFB98-7466-2947-BDC1-2AA6B4EF6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84" y="4214509"/>
            <a:ext cx="1577426" cy="2127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70F2B0-8498-5E47-90CF-0AFDA18D7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23" y="1690688"/>
            <a:ext cx="1504949" cy="22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594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8A9E-691A-EC47-9B7E-D39C6D00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82149-04D5-B546-874B-522385F0E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254" y="1825625"/>
            <a:ext cx="8139545" cy="4351338"/>
          </a:xfrm>
        </p:spPr>
        <p:txBody>
          <a:bodyPr>
            <a:normAutofit/>
          </a:bodyPr>
          <a:lstStyle/>
          <a:p>
            <a:r>
              <a:rPr lang="en-US"/>
              <a:t> Machine Learning - A Journey to Deep Learning, A. Wichert, Luis Sa-Couto, World Scientific, 2021</a:t>
            </a:r>
          </a:p>
          <a:p>
            <a:pPr lvl="1"/>
            <a:r>
              <a:rPr lang="en-US"/>
              <a:t>Chapter 2, Section 2.5</a:t>
            </a:r>
          </a:p>
          <a:p>
            <a:pPr lvl="3"/>
            <a:r>
              <a:rPr lang="en-US"/>
              <a:t>C Decision Trees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B3BDC-7BDE-064D-9A1E-561FB50F2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86" y="1825625"/>
            <a:ext cx="1426828" cy="217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6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EACA13BE-02F5-2A4E-8AB2-391974786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A8B42DED-C610-3C46-B4AB-1D3B94FD2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In general, the size of a tree necessary to classify a given set of examples varies according to the order with which properties (=attributes) are tested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Given a set of training instances and a number of different decision trees that correctly classify the instances, we may ask which tree has the greatest likelihood of correctly classifying using instances of the population?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080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C4D1292C-3BAE-B544-AA74-34FCE40F2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AA9EB8D1-CF88-8045-BB41-26E17D27F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5486" y="2333296"/>
            <a:ext cx="8110538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This is a simplified decision tree for credit risk assessment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It classifies all examples of the table correctly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pic>
        <p:nvPicPr>
          <p:cNvPr id="54275" name="Picture 4">
            <a:extLst>
              <a:ext uri="{FF2B5EF4-FFF2-40B4-BE49-F238E27FC236}">
                <a16:creationId xmlns:a16="http://schemas.microsoft.com/office/drawing/2014/main" id="{660BC4F0-8B67-F74E-B5F4-054794AE3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24" y="365125"/>
            <a:ext cx="7988300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224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3206</Words>
  <Application>Microsoft Macintosh PowerPoint</Application>
  <PresentationFormat>Widescreen</PresentationFormat>
  <Paragraphs>684</Paragraphs>
  <Slides>74</Slides>
  <Notes>55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4" baseType="lpstr">
      <vt:lpstr>Arial</vt:lpstr>
      <vt:lpstr>Calibri</vt:lpstr>
      <vt:lpstr>Calibri Light</vt:lpstr>
      <vt:lpstr>Helvetica</vt:lpstr>
      <vt:lpstr>Tahoma</vt:lpstr>
      <vt:lpstr>Times New Roman</vt:lpstr>
      <vt:lpstr>Verdana</vt:lpstr>
      <vt:lpstr>Wingdings</vt:lpstr>
      <vt:lpstr>Office Theme</vt:lpstr>
      <vt:lpstr>Equation</vt:lpstr>
      <vt:lpstr>  Lecture 7: Decision Trees  </vt:lpstr>
      <vt:lpstr>PowerPoint Presentation</vt:lpstr>
      <vt:lpstr>When to consider Decision Trees</vt:lpstr>
      <vt:lpstr>PowerPoint Presentation</vt:lpstr>
      <vt:lpstr>Decision tree for credit risk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N! grows extremely fast</vt:lpstr>
      <vt:lpstr>We have to use a heuristic function</vt:lpstr>
      <vt:lpstr>Top-Down Induction of Decision Trees ID3</vt:lpstr>
      <vt:lpstr>PowerPoint Presentation</vt:lpstr>
      <vt:lpstr>PowerPoint Presentation</vt:lpstr>
      <vt:lpstr>PowerPoint Presentation</vt:lpstr>
      <vt:lpstr>Hypothesis Space Search ID3  two classes: +,-</vt:lpstr>
      <vt:lpstr>PowerPoint Presentation</vt:lpstr>
      <vt:lpstr>Heuristic function: Shannon Entropy</vt:lpstr>
      <vt:lpstr>PowerPoint Presentation</vt:lpstr>
      <vt:lpstr>PowerPoint Presentation</vt:lpstr>
      <vt:lpstr>Only two probabilities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Overfiting</vt:lpstr>
      <vt:lpstr>PowerPoint Presentation</vt:lpstr>
      <vt:lpstr>Overfitting</vt:lpstr>
      <vt:lpstr>Overfitting</vt:lpstr>
      <vt:lpstr>PowerPoint Presentation</vt:lpstr>
      <vt:lpstr>Training Examples</vt:lpstr>
      <vt:lpstr>Decision Tree for PlayTennis</vt:lpstr>
      <vt:lpstr>PowerPoint Presentation</vt:lpstr>
      <vt:lpstr>PowerPoint Presentation</vt:lpstr>
      <vt:lpstr>Avoid Overfitting</vt:lpstr>
      <vt:lpstr>Pruning</vt:lpstr>
      <vt:lpstr>Quinlan strategies of C4.5</vt:lpstr>
      <vt:lpstr>PowerPoint Presentation</vt:lpstr>
      <vt:lpstr>From Trees to Rules</vt:lpstr>
      <vt:lpstr>An ID3 tree consistent with the data</vt:lpstr>
      <vt:lpstr>Corresponding rules</vt:lpstr>
      <vt:lpstr>Unnecessary Rule Antecedents should be eliminated</vt:lpstr>
      <vt:lpstr>PowerPoint Presentation</vt:lpstr>
      <vt:lpstr>PowerPoint Presentation</vt:lpstr>
      <vt:lpstr>Unnecessary Rules should be Eliminated</vt:lpstr>
      <vt:lpstr>PowerPoint Presentation</vt:lpstr>
      <vt:lpstr>Default rule</vt:lpstr>
      <vt:lpstr>What is CART?</vt:lpstr>
      <vt:lpstr>Idea: Recursive Partitioning</vt:lpstr>
      <vt:lpstr>Gini Index</vt:lpstr>
      <vt:lpstr>PowerPoint Presentation</vt:lpstr>
      <vt:lpstr>PowerPoint Presentation</vt:lpstr>
      <vt:lpstr>PowerPoint Presentation</vt:lpstr>
      <vt:lpstr>Binary Split: Continuous-Valued Attributes </vt:lpstr>
      <vt:lpstr>How to examine? </vt:lpstr>
      <vt:lpstr>Binary Split: Discrete-Valued Attributes </vt:lpstr>
      <vt:lpstr>How to examine? </vt:lpstr>
      <vt:lpstr>PowerPoint Presentation</vt:lpstr>
      <vt:lpstr>PowerPoint Presentation</vt:lpstr>
      <vt:lpstr>PowerPoint Presentation</vt:lpstr>
      <vt:lpstr>Shannon Information vs. Gini</vt:lpstr>
      <vt:lpstr>Shannon’s entropy for equal distribution vs. Gini… </vt:lpstr>
      <vt:lpstr>Comparing Attribute Selection Measures </vt:lpstr>
      <vt:lpstr>Literature</vt:lpstr>
      <vt:lpstr>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Andreas Miroslaus Wichert</cp:lastModifiedBy>
  <cp:revision>644</cp:revision>
  <cp:lastPrinted>2021-03-05T09:20:34Z</cp:lastPrinted>
  <dcterms:created xsi:type="dcterms:W3CDTF">2019-01-24T17:13:35Z</dcterms:created>
  <dcterms:modified xsi:type="dcterms:W3CDTF">2021-09-27T08:37:01Z</dcterms:modified>
</cp:coreProperties>
</file>