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545" r:id="rId3"/>
    <p:sldId id="546" r:id="rId4"/>
    <p:sldId id="547" r:id="rId5"/>
    <p:sldId id="548" r:id="rId6"/>
    <p:sldId id="549" r:id="rId7"/>
    <p:sldId id="550" r:id="rId8"/>
    <p:sldId id="551" r:id="rId9"/>
    <p:sldId id="552" r:id="rId10"/>
    <p:sldId id="553" r:id="rId11"/>
    <p:sldId id="554" r:id="rId12"/>
    <p:sldId id="555" r:id="rId13"/>
    <p:sldId id="556" r:id="rId14"/>
    <p:sldId id="557" r:id="rId15"/>
    <p:sldId id="558" r:id="rId16"/>
    <p:sldId id="559" r:id="rId17"/>
    <p:sldId id="560" r:id="rId18"/>
    <p:sldId id="448" r:id="rId19"/>
    <p:sldId id="449" r:id="rId20"/>
    <p:sldId id="450" r:id="rId21"/>
    <p:sldId id="491" r:id="rId22"/>
    <p:sldId id="451" r:id="rId23"/>
    <p:sldId id="540" r:id="rId24"/>
    <p:sldId id="452" r:id="rId25"/>
    <p:sldId id="453" r:id="rId26"/>
    <p:sldId id="455" r:id="rId27"/>
    <p:sldId id="542" r:id="rId28"/>
    <p:sldId id="541" r:id="rId29"/>
    <p:sldId id="456" r:id="rId30"/>
    <p:sldId id="458" r:id="rId31"/>
    <p:sldId id="495" r:id="rId32"/>
    <p:sldId id="459" r:id="rId33"/>
    <p:sldId id="461" r:id="rId34"/>
    <p:sldId id="469" r:id="rId35"/>
    <p:sldId id="492" r:id="rId36"/>
    <p:sldId id="470" r:id="rId37"/>
    <p:sldId id="471" r:id="rId38"/>
    <p:sldId id="472" r:id="rId39"/>
    <p:sldId id="497" r:id="rId40"/>
    <p:sldId id="473" r:id="rId41"/>
    <p:sldId id="474" r:id="rId42"/>
    <p:sldId id="475" r:id="rId43"/>
    <p:sldId id="476" r:id="rId44"/>
    <p:sldId id="477" r:id="rId45"/>
    <p:sldId id="478" r:id="rId46"/>
    <p:sldId id="479" r:id="rId47"/>
    <p:sldId id="481" r:id="rId48"/>
    <p:sldId id="482" r:id="rId49"/>
    <p:sldId id="483" r:id="rId50"/>
    <p:sldId id="484" r:id="rId51"/>
    <p:sldId id="501" r:id="rId52"/>
    <p:sldId id="486" r:id="rId53"/>
    <p:sldId id="487" r:id="rId54"/>
    <p:sldId id="502" r:id="rId55"/>
    <p:sldId id="488" r:id="rId56"/>
    <p:sldId id="489" r:id="rId57"/>
    <p:sldId id="503" r:id="rId58"/>
    <p:sldId id="505" r:id="rId59"/>
    <p:sldId id="533" r:id="rId60"/>
    <p:sldId id="534" r:id="rId61"/>
    <p:sldId id="537" r:id="rId62"/>
    <p:sldId id="507" r:id="rId63"/>
    <p:sldId id="538" r:id="rId64"/>
    <p:sldId id="543" r:id="rId65"/>
    <p:sldId id="508" r:id="rId66"/>
    <p:sldId id="509" r:id="rId67"/>
    <p:sldId id="510" r:id="rId68"/>
    <p:sldId id="511" r:id="rId69"/>
    <p:sldId id="512" r:id="rId70"/>
    <p:sldId id="513" r:id="rId71"/>
    <p:sldId id="514" r:id="rId72"/>
    <p:sldId id="515" r:id="rId73"/>
    <p:sldId id="516" r:id="rId74"/>
    <p:sldId id="517" r:id="rId75"/>
    <p:sldId id="518" r:id="rId76"/>
    <p:sldId id="519" r:id="rId77"/>
    <p:sldId id="520" r:id="rId78"/>
    <p:sldId id="521" r:id="rId79"/>
    <p:sldId id="522" r:id="rId80"/>
    <p:sldId id="523" r:id="rId81"/>
  </p:sldIdLst>
  <p:sldSz cx="12192000" cy="6858000"/>
  <p:notesSz cx="6858000" cy="9144000"/>
  <p:defaultTextStyle>
    <a:defPPr>
      <a:defRPr lang="en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E3604-491E-8446-804D-597756F5D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75A7CF-2AF6-F846-BA61-42683770D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F55FC-54C9-5D4B-BD5E-229CDCF61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2AD9-EE24-134A-97B9-95162A9D25AE}" type="datetimeFigureOut">
              <a:rPr lang="en-PT" smtClean="0"/>
              <a:t>27/09/2021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9462B-B5B7-F14E-A551-DB808E621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6FF59-2313-E448-A756-8A04F9AEC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F4E5-65D7-CC44-938A-4C366D078D6D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413129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D0DAC-C184-6C48-BA08-7267A4714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DB61D2-3436-DD4E-9CD9-728C566DC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465C7-9C4C-BA4C-80BA-06A369927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2AD9-EE24-134A-97B9-95162A9D25AE}" type="datetimeFigureOut">
              <a:rPr lang="en-PT" smtClean="0"/>
              <a:t>27/09/2021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46A79-6AFB-1642-B922-9C3F79611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CD6D8-8A29-F045-8A99-238BE69C2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F4E5-65D7-CC44-938A-4C366D078D6D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509915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BED7FF-3684-4F44-93E9-C360F29D9A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30A035-AE95-FD47-9538-BAD1DC067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7DC4D-2CA7-F64A-8844-1435F329A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2AD9-EE24-134A-97B9-95162A9D25AE}" type="datetimeFigureOut">
              <a:rPr lang="en-PT" smtClean="0"/>
              <a:t>27/09/2021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97043-0673-AE4F-907B-6E6A33402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8A8F3-26C6-1B4D-8CA9-DDD344C13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F4E5-65D7-CC44-938A-4C366D078D6D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95320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DEF7D-B196-174D-84D8-4C9F78F13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7FF0D-F341-484A-9E78-CC935F3BC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CE635-7339-3A40-8AF2-9959F5AEC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2AD9-EE24-134A-97B9-95162A9D25AE}" type="datetimeFigureOut">
              <a:rPr lang="en-PT" smtClean="0"/>
              <a:t>27/09/2021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C9B44-4220-B34D-85C5-01A2DD7E1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4EE8A-F61A-DF43-99DF-37E941CEF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F4E5-65D7-CC44-938A-4C366D078D6D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29966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C1A9D-236B-4746-919D-9F3B003DE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6D8A9A-9F48-884D-AC0D-352D84B73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3DF8A-937B-3946-A073-76FF7BA71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2AD9-EE24-134A-97B9-95162A9D25AE}" type="datetimeFigureOut">
              <a:rPr lang="en-PT" smtClean="0"/>
              <a:t>27/09/2021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A0682-40BE-C043-AA3A-1BE9C53D7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6D0B9-9938-054C-9C61-F7DA7E7D8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F4E5-65D7-CC44-938A-4C366D078D6D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69458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EC50B-7AC5-114E-B393-43CE5D97B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242AF-BE3D-0441-B4B5-87DADCEB74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ECA78C-C461-A941-BA8B-3E373BF74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73C52-4BB5-1C43-B7B0-A571E9533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2AD9-EE24-134A-97B9-95162A9D25AE}" type="datetimeFigureOut">
              <a:rPr lang="en-PT" smtClean="0"/>
              <a:t>27/09/2021</a:t>
            </a:fld>
            <a:endParaRPr lang="en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D0A592-CD54-1E42-A3AB-6F1067B0A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72E7BF-CA51-2B40-8C1F-FBE68ED25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F4E5-65D7-CC44-938A-4C366D078D6D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2524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65714-9685-294C-B433-E267186D4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87C1D3-9A6E-CF46-80E7-B6C7C0026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02DE36-CA94-4542-BBB6-00258609F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A0B94B-4852-8D43-B55E-8DB8DEF5A8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60AC30-2F34-7A4E-A347-548F13FA37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7E2D54-95EF-6849-85A0-777080166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2AD9-EE24-134A-97B9-95162A9D25AE}" type="datetimeFigureOut">
              <a:rPr lang="en-PT" smtClean="0"/>
              <a:t>27/09/2021</a:t>
            </a:fld>
            <a:endParaRPr lang="en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92D7FE-BAFD-3349-A09A-77377602E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C4698-412E-954F-BDD0-BE40DE801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F4E5-65D7-CC44-938A-4C366D078D6D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69731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5DF01-EA29-BF4E-BDD4-2AA55A62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072209-988F-5549-BF2E-92331792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2AD9-EE24-134A-97B9-95162A9D25AE}" type="datetimeFigureOut">
              <a:rPr lang="en-PT" smtClean="0"/>
              <a:t>27/09/2021</a:t>
            </a:fld>
            <a:endParaRPr lang="en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62B10D-45CB-C04A-8358-7C058EF62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67EC3E-5626-CD42-9E25-A01024D84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F4E5-65D7-CC44-938A-4C366D078D6D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74617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264BBB-7E96-064D-856A-A5C5591B7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2AD9-EE24-134A-97B9-95162A9D25AE}" type="datetimeFigureOut">
              <a:rPr lang="en-PT" smtClean="0"/>
              <a:t>27/09/2021</a:t>
            </a:fld>
            <a:endParaRPr lang="en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F76448-2A0B-224D-AB5B-1A3F7F432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53CD50-C5F2-BD48-9122-0140B1403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F4E5-65D7-CC44-938A-4C366D078D6D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63588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01726-5233-1C4D-B3B0-9ED83843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0EE74-B5F2-CC47-8652-CF5F4DB81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85A009-EA7C-B348-8E7F-E66942D2B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856B2-F3E2-1D4F-BFAD-02015A8EC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2AD9-EE24-134A-97B9-95162A9D25AE}" type="datetimeFigureOut">
              <a:rPr lang="en-PT" smtClean="0"/>
              <a:t>27/09/2021</a:t>
            </a:fld>
            <a:endParaRPr lang="en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9CAA37-7A8B-4349-94C2-265FAAB5D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67C5AD-C25C-274B-8BAD-AC6DD6CD3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F4E5-65D7-CC44-938A-4C366D078D6D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1716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B90AC-7589-ED4C-88DA-184EDA616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F9A788-B5CF-7748-B683-1B01662045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4FB47-ABC9-AA42-BC41-F77178B8A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A0634B-5A73-2146-AA35-AF9C921A3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2AD9-EE24-134A-97B9-95162A9D25AE}" type="datetimeFigureOut">
              <a:rPr lang="en-PT" smtClean="0"/>
              <a:t>27/09/2021</a:t>
            </a:fld>
            <a:endParaRPr lang="en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1BAF0-4DC6-4E4A-AE9F-D838BC5F8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49A20-9089-E744-8626-CD5309B63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F4E5-65D7-CC44-938A-4C366D078D6D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45580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D5EA56-CD1B-0B4E-BB9C-0796E45E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242A8-65DF-614C-9ECE-32851B334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28194-CBFC-CE4C-9C86-0010096BB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02AD9-EE24-134A-97B9-95162A9D25AE}" type="datetimeFigureOut">
              <a:rPr lang="en-PT" smtClean="0"/>
              <a:t>27/09/2021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C51A6-647C-044A-86F4-7586AA9D7E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DCE55-95F0-CF48-88D8-49283BEDD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8F4E5-65D7-CC44-938A-4C366D078D6D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12837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E9A47-958E-4043-BF35-8DA1691693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T" dirty="0"/>
              <a:t>Reinforcment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A39F67-1672-4B47-882C-F9352158C6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PT"/>
              <a:t>Rui and Andreas</a:t>
            </a:r>
          </a:p>
        </p:txBody>
      </p:sp>
    </p:spTree>
    <p:extLst>
      <p:ext uri="{BB962C8B-B14F-4D97-AF65-F5344CB8AC3E}">
        <p14:creationId xmlns:p14="http://schemas.microsoft.com/office/powerpoint/2010/main" val="778617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Oval 2">
            <a:extLst>
              <a:ext uri="{FF2B5EF4-FFF2-40B4-BE49-F238E27FC236}">
                <a16:creationId xmlns:a16="http://schemas.microsoft.com/office/drawing/2014/main" id="{026DA859-ECD4-CD40-ACAA-3DE73EA1B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838200"/>
            <a:ext cx="13716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Start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25602" name="Oval 3">
            <a:extLst>
              <a:ext uri="{FF2B5EF4-FFF2-40B4-BE49-F238E27FC236}">
                <a16:creationId xmlns:a16="http://schemas.microsoft.com/office/drawing/2014/main" id="{728557C0-63AA-0B49-A391-67A053F20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914400"/>
            <a:ext cx="838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2</a:t>
            </a:r>
          </a:p>
        </p:txBody>
      </p:sp>
      <p:cxnSp>
        <p:nvCxnSpPr>
          <p:cNvPr id="25603" name="AutoShape 4">
            <a:extLst>
              <a:ext uri="{FF2B5EF4-FFF2-40B4-BE49-F238E27FC236}">
                <a16:creationId xmlns:a16="http://schemas.microsoft.com/office/drawing/2014/main" id="{1A172782-2957-EE49-8AD3-7821EF7F6F2F}"/>
              </a:ext>
            </a:extLst>
          </p:cNvPr>
          <p:cNvCxnSpPr>
            <a:cxnSpLocks noChangeShapeType="1"/>
            <a:stCxn id="25601" idx="6"/>
            <a:endCxn id="25602" idx="2"/>
          </p:cNvCxnSpPr>
          <p:nvPr/>
        </p:nvCxnSpPr>
        <p:spPr bwMode="auto">
          <a:xfrm>
            <a:off x="3124200" y="1257300"/>
            <a:ext cx="33528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5604" name="Group 5">
            <a:extLst>
              <a:ext uri="{FF2B5EF4-FFF2-40B4-BE49-F238E27FC236}">
                <a16:creationId xmlns:a16="http://schemas.microsoft.com/office/drawing/2014/main" id="{984B3AFE-D699-A841-825E-C7C584DFCF68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685800"/>
            <a:ext cx="4953000" cy="5638800"/>
            <a:chOff x="2112" y="576"/>
            <a:chExt cx="1008" cy="960"/>
          </a:xfrm>
        </p:grpSpPr>
        <p:sp>
          <p:nvSpPr>
            <p:cNvPr id="25625" name="Line 6">
              <a:extLst>
                <a:ext uri="{FF2B5EF4-FFF2-40B4-BE49-F238E27FC236}">
                  <a16:creationId xmlns:a16="http://schemas.microsoft.com/office/drawing/2014/main" id="{D4C87819-0451-C941-8A2F-4B51FD6E0A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57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5626" name="Line 7">
              <a:extLst>
                <a:ext uri="{FF2B5EF4-FFF2-40B4-BE49-F238E27FC236}">
                  <a16:creationId xmlns:a16="http://schemas.microsoft.com/office/drawing/2014/main" id="{26F601FE-2FBF-034A-9F10-775A08EC4D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53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5627" name="Line 8">
              <a:extLst>
                <a:ext uri="{FF2B5EF4-FFF2-40B4-BE49-F238E27FC236}">
                  <a16:creationId xmlns:a16="http://schemas.microsoft.com/office/drawing/2014/main" id="{33474011-94BF-8845-A546-B602D285B4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57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5628" name="Line 9">
              <a:extLst>
                <a:ext uri="{FF2B5EF4-FFF2-40B4-BE49-F238E27FC236}">
                  <a16:creationId xmlns:a16="http://schemas.microsoft.com/office/drawing/2014/main" id="{8B8D7D96-2C49-F640-A80E-142042AB89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81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5629" name="Line 10">
              <a:extLst>
                <a:ext uri="{FF2B5EF4-FFF2-40B4-BE49-F238E27FC236}">
                  <a16:creationId xmlns:a16="http://schemas.microsoft.com/office/drawing/2014/main" id="{EE6AED22-E13F-114A-9573-1DF4DE2E20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816"/>
              <a:ext cx="720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5630" name="Line 11">
              <a:extLst>
                <a:ext uri="{FF2B5EF4-FFF2-40B4-BE49-F238E27FC236}">
                  <a16:creationId xmlns:a16="http://schemas.microsoft.com/office/drawing/2014/main" id="{0BC90B08-9477-3B49-8195-50F9BEBD06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056"/>
              <a:ext cx="384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5631" name="Line 12">
              <a:extLst>
                <a:ext uri="{FF2B5EF4-FFF2-40B4-BE49-F238E27FC236}">
                  <a16:creationId xmlns:a16="http://schemas.microsoft.com/office/drawing/2014/main" id="{86C53D01-1F67-734F-9B60-8EC45C57FC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296"/>
              <a:ext cx="672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5632" name="Line 13">
              <a:extLst>
                <a:ext uri="{FF2B5EF4-FFF2-40B4-BE49-F238E27FC236}">
                  <a16:creationId xmlns:a16="http://schemas.microsoft.com/office/drawing/2014/main" id="{C58270A3-F2F4-A04E-985F-FEEF3F2828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056"/>
              <a:ext cx="0" cy="24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</p:grpSp>
      <p:sp>
        <p:nvSpPr>
          <p:cNvPr id="25605" name="Oval 14">
            <a:extLst>
              <a:ext uri="{FF2B5EF4-FFF2-40B4-BE49-F238E27FC236}">
                <a16:creationId xmlns:a16="http://schemas.microsoft.com/office/drawing/2014/main" id="{C59DD48C-40A6-2742-8155-52E32BC45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4384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5606" name="Oval 15">
            <a:extLst>
              <a:ext uri="{FF2B5EF4-FFF2-40B4-BE49-F238E27FC236}">
                <a16:creationId xmlns:a16="http://schemas.microsoft.com/office/drawing/2014/main" id="{83248CBF-3E5E-1249-BA36-CBA0F1A36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4384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5607" name="Oval 16">
            <a:extLst>
              <a:ext uri="{FF2B5EF4-FFF2-40B4-BE49-F238E27FC236}">
                <a16:creationId xmlns:a16="http://schemas.microsoft.com/office/drawing/2014/main" id="{10284B9B-ED13-814A-97EC-FB64F8878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181600"/>
            <a:ext cx="838200" cy="838200"/>
          </a:xfrm>
          <a:prstGeom prst="ellipse">
            <a:avLst/>
          </a:prstGeom>
          <a:solidFill>
            <a:schemeClr val="bg2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5608" name="Oval 17">
            <a:extLst>
              <a:ext uri="{FF2B5EF4-FFF2-40B4-BE49-F238E27FC236}">
                <a16:creationId xmlns:a16="http://schemas.microsoft.com/office/drawing/2014/main" id="{93E8EEDB-5052-F344-9855-5005FA565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181600"/>
            <a:ext cx="12954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Goal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25609" name="Oval 18">
            <a:extLst>
              <a:ext uri="{FF2B5EF4-FFF2-40B4-BE49-F238E27FC236}">
                <a16:creationId xmlns:a16="http://schemas.microsoft.com/office/drawing/2014/main" id="{89F4E43C-7CE1-9A46-AC80-5D99D8C36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7338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5610" name="Oval 19">
            <a:extLst>
              <a:ext uri="{FF2B5EF4-FFF2-40B4-BE49-F238E27FC236}">
                <a16:creationId xmlns:a16="http://schemas.microsoft.com/office/drawing/2014/main" id="{62D3D162-3A56-324C-85AD-859B87364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8</a:t>
            </a:r>
          </a:p>
        </p:txBody>
      </p:sp>
      <p:cxnSp>
        <p:nvCxnSpPr>
          <p:cNvPr id="25611" name="AutoShape 20">
            <a:extLst>
              <a:ext uri="{FF2B5EF4-FFF2-40B4-BE49-F238E27FC236}">
                <a16:creationId xmlns:a16="http://schemas.microsoft.com/office/drawing/2014/main" id="{A7DE38E9-7875-B549-B307-E876180CEBAE}"/>
              </a:ext>
            </a:extLst>
          </p:cNvPr>
          <p:cNvCxnSpPr>
            <a:cxnSpLocks noChangeShapeType="1"/>
            <a:stCxn id="25602" idx="3"/>
            <a:endCxn id="25601" idx="5"/>
          </p:cNvCxnSpPr>
          <p:nvPr/>
        </p:nvCxnSpPr>
        <p:spPr bwMode="auto">
          <a:xfrm flipH="1" flipV="1">
            <a:off x="2922588" y="1554163"/>
            <a:ext cx="367665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2" name="AutoShape 21">
            <a:extLst>
              <a:ext uri="{FF2B5EF4-FFF2-40B4-BE49-F238E27FC236}">
                <a16:creationId xmlns:a16="http://schemas.microsoft.com/office/drawing/2014/main" id="{DE0736D6-D76E-4E4B-8BDA-C44633ACC8F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438900" y="20955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3" name="AutoShape 22">
            <a:extLst>
              <a:ext uri="{FF2B5EF4-FFF2-40B4-BE49-F238E27FC236}">
                <a16:creationId xmlns:a16="http://schemas.microsoft.com/office/drawing/2014/main" id="{5DF58F3E-0D3B-7B40-951C-858FF0F36485}"/>
              </a:ext>
            </a:extLst>
          </p:cNvPr>
          <p:cNvCxnSpPr>
            <a:cxnSpLocks noChangeShapeType="1"/>
            <a:stCxn id="25605" idx="7"/>
            <a:endCxn id="25602" idx="5"/>
          </p:cNvCxnSpPr>
          <p:nvPr/>
        </p:nvCxnSpPr>
        <p:spPr bwMode="auto">
          <a:xfrm rot="16200000">
            <a:off x="6727826" y="2095501"/>
            <a:ext cx="9302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4" name="AutoShape 23">
            <a:extLst>
              <a:ext uri="{FF2B5EF4-FFF2-40B4-BE49-F238E27FC236}">
                <a16:creationId xmlns:a16="http://schemas.microsoft.com/office/drawing/2014/main" id="{77CAF46C-9D24-9948-943A-1EEBCD708F17}"/>
              </a:ext>
            </a:extLst>
          </p:cNvPr>
          <p:cNvCxnSpPr>
            <a:cxnSpLocks noChangeShapeType="1"/>
            <a:stCxn id="25605" idx="3"/>
            <a:endCxn id="25609" idx="1"/>
          </p:cNvCxnSpPr>
          <p:nvPr/>
        </p:nvCxnSpPr>
        <p:spPr bwMode="auto">
          <a:xfrm rot="5400000">
            <a:off x="6248401" y="3505201"/>
            <a:ext cx="701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5" name="AutoShape 24">
            <a:extLst>
              <a:ext uri="{FF2B5EF4-FFF2-40B4-BE49-F238E27FC236}">
                <a16:creationId xmlns:a16="http://schemas.microsoft.com/office/drawing/2014/main" id="{9D50FB5C-6752-3F4F-AAD1-207D00D3A0B0}"/>
              </a:ext>
            </a:extLst>
          </p:cNvPr>
          <p:cNvCxnSpPr>
            <a:cxnSpLocks noChangeShapeType="1"/>
            <a:stCxn id="25609" idx="7"/>
            <a:endCxn id="25605" idx="5"/>
          </p:cNvCxnSpPr>
          <p:nvPr/>
        </p:nvCxnSpPr>
        <p:spPr bwMode="auto">
          <a:xfrm flipV="1">
            <a:off x="7192963" y="3154364"/>
            <a:ext cx="0" cy="701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6" name="AutoShape 25">
            <a:extLst>
              <a:ext uri="{FF2B5EF4-FFF2-40B4-BE49-F238E27FC236}">
                <a16:creationId xmlns:a16="http://schemas.microsoft.com/office/drawing/2014/main" id="{64E485A7-7A88-F340-9650-FEB2A2F64D50}"/>
              </a:ext>
            </a:extLst>
          </p:cNvPr>
          <p:cNvCxnSpPr>
            <a:cxnSpLocks noChangeShapeType="1"/>
            <a:stCxn id="25609" idx="2"/>
            <a:endCxn id="25610" idx="6"/>
          </p:cNvCxnSpPr>
          <p:nvPr/>
        </p:nvCxnSpPr>
        <p:spPr bwMode="auto">
          <a:xfrm flipH="1">
            <a:off x="5638800" y="4152900"/>
            <a:ext cx="838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7" name="AutoShape 26">
            <a:extLst>
              <a:ext uri="{FF2B5EF4-FFF2-40B4-BE49-F238E27FC236}">
                <a16:creationId xmlns:a16="http://schemas.microsoft.com/office/drawing/2014/main" id="{FD0D909C-0CAE-8649-8DB0-3689477EFB2E}"/>
              </a:ext>
            </a:extLst>
          </p:cNvPr>
          <p:cNvCxnSpPr>
            <a:cxnSpLocks noChangeShapeType="1"/>
            <a:stCxn id="25610" idx="5"/>
            <a:endCxn id="25609" idx="3"/>
          </p:cNvCxnSpPr>
          <p:nvPr/>
        </p:nvCxnSpPr>
        <p:spPr bwMode="auto">
          <a:xfrm>
            <a:off x="5516564" y="4449763"/>
            <a:ext cx="1082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8" name="AutoShape 27">
            <a:extLst>
              <a:ext uri="{FF2B5EF4-FFF2-40B4-BE49-F238E27FC236}">
                <a16:creationId xmlns:a16="http://schemas.microsoft.com/office/drawing/2014/main" id="{D90C80DE-3DF9-3C4A-A65F-DAB6FAACEA3D}"/>
              </a:ext>
            </a:extLst>
          </p:cNvPr>
          <p:cNvCxnSpPr>
            <a:cxnSpLocks noChangeShapeType="1"/>
            <a:stCxn id="25606" idx="5"/>
            <a:endCxn id="25605" idx="3"/>
          </p:cNvCxnSpPr>
          <p:nvPr/>
        </p:nvCxnSpPr>
        <p:spPr bwMode="auto">
          <a:xfrm>
            <a:off x="3840164" y="3154363"/>
            <a:ext cx="27590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9" name="AutoShape 28">
            <a:extLst>
              <a:ext uri="{FF2B5EF4-FFF2-40B4-BE49-F238E27FC236}">
                <a16:creationId xmlns:a16="http://schemas.microsoft.com/office/drawing/2014/main" id="{EA49F3D2-4210-7F42-91A5-B10733128A4A}"/>
              </a:ext>
            </a:extLst>
          </p:cNvPr>
          <p:cNvCxnSpPr>
            <a:cxnSpLocks noChangeShapeType="1"/>
            <a:stCxn id="25605" idx="2"/>
            <a:endCxn id="25606" idx="6"/>
          </p:cNvCxnSpPr>
          <p:nvPr/>
        </p:nvCxnSpPr>
        <p:spPr bwMode="auto">
          <a:xfrm flipH="1">
            <a:off x="3962400" y="2857500"/>
            <a:ext cx="2514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0" name="AutoShape 29">
            <a:extLst>
              <a:ext uri="{FF2B5EF4-FFF2-40B4-BE49-F238E27FC236}">
                <a16:creationId xmlns:a16="http://schemas.microsoft.com/office/drawing/2014/main" id="{3C9B3633-07E2-B34E-9BF0-A49813671D5E}"/>
              </a:ext>
            </a:extLst>
          </p:cNvPr>
          <p:cNvCxnSpPr>
            <a:cxnSpLocks noChangeShapeType="1"/>
            <a:stCxn id="25606" idx="3"/>
            <a:endCxn id="25607" idx="1"/>
          </p:cNvCxnSpPr>
          <p:nvPr/>
        </p:nvCxnSpPr>
        <p:spPr bwMode="auto">
          <a:xfrm>
            <a:off x="3246438" y="3154364"/>
            <a:ext cx="0" cy="2149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1" name="AutoShape 30">
            <a:extLst>
              <a:ext uri="{FF2B5EF4-FFF2-40B4-BE49-F238E27FC236}">
                <a16:creationId xmlns:a16="http://schemas.microsoft.com/office/drawing/2014/main" id="{A10CAD65-C665-C241-A26A-63B0F1EBCA64}"/>
              </a:ext>
            </a:extLst>
          </p:cNvPr>
          <p:cNvCxnSpPr>
            <a:cxnSpLocks noChangeShapeType="1"/>
            <a:stCxn id="25607" idx="7"/>
            <a:endCxn id="25606" idx="5"/>
          </p:cNvCxnSpPr>
          <p:nvPr/>
        </p:nvCxnSpPr>
        <p:spPr bwMode="auto">
          <a:xfrm flipV="1">
            <a:off x="3840163" y="3154364"/>
            <a:ext cx="0" cy="2149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2" name="Text Box 31">
            <a:extLst>
              <a:ext uri="{FF2B5EF4-FFF2-40B4-BE49-F238E27FC236}">
                <a16:creationId xmlns:a16="http://schemas.microsoft.com/office/drawing/2014/main" id="{EBEBD63B-5E24-0046-A243-433559D76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33401"/>
            <a:ext cx="2209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2400">
                <a:latin typeface="Arial" panose="020B0604020202020204" pitchFamily="34" charset="0"/>
              </a:rPr>
              <a:t>And S5 was chosen next (randomly)</a:t>
            </a:r>
          </a:p>
        </p:txBody>
      </p:sp>
      <p:cxnSp>
        <p:nvCxnSpPr>
          <p:cNvPr id="25623" name="AutoShape 32">
            <a:extLst>
              <a:ext uri="{FF2B5EF4-FFF2-40B4-BE49-F238E27FC236}">
                <a16:creationId xmlns:a16="http://schemas.microsoft.com/office/drawing/2014/main" id="{02DC9053-E742-594B-8F0F-8171A0F37F26}"/>
              </a:ext>
            </a:extLst>
          </p:cNvPr>
          <p:cNvCxnSpPr>
            <a:cxnSpLocks noChangeShapeType="1"/>
            <a:stCxn id="25607" idx="5"/>
            <a:endCxn id="25608" idx="3"/>
          </p:cNvCxnSpPr>
          <p:nvPr/>
        </p:nvCxnSpPr>
        <p:spPr bwMode="auto">
          <a:xfrm>
            <a:off x="3840163" y="5897563"/>
            <a:ext cx="38925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4" name="AutoShape 33">
            <a:extLst>
              <a:ext uri="{FF2B5EF4-FFF2-40B4-BE49-F238E27FC236}">
                <a16:creationId xmlns:a16="http://schemas.microsoft.com/office/drawing/2014/main" id="{0C8AFC12-15E3-4344-9C2A-78790CCA4C4D}"/>
              </a:ext>
            </a:extLst>
          </p:cNvPr>
          <p:cNvCxnSpPr>
            <a:cxnSpLocks noChangeShapeType="1"/>
            <a:stCxn id="25608" idx="2"/>
            <a:endCxn id="25607" idx="6"/>
          </p:cNvCxnSpPr>
          <p:nvPr/>
        </p:nvCxnSpPr>
        <p:spPr bwMode="auto">
          <a:xfrm flipH="1">
            <a:off x="3962400" y="5600700"/>
            <a:ext cx="35814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Oval 2">
            <a:extLst>
              <a:ext uri="{FF2B5EF4-FFF2-40B4-BE49-F238E27FC236}">
                <a16:creationId xmlns:a16="http://schemas.microsoft.com/office/drawing/2014/main" id="{80A551DE-926D-4647-8296-038DAF70B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838200"/>
            <a:ext cx="13716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Start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26626" name="Oval 3">
            <a:extLst>
              <a:ext uri="{FF2B5EF4-FFF2-40B4-BE49-F238E27FC236}">
                <a16:creationId xmlns:a16="http://schemas.microsoft.com/office/drawing/2014/main" id="{6B5BA812-61BF-BF42-90F4-1DBBD293D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914400"/>
            <a:ext cx="838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2</a:t>
            </a:r>
          </a:p>
        </p:txBody>
      </p:sp>
      <p:cxnSp>
        <p:nvCxnSpPr>
          <p:cNvPr id="26627" name="AutoShape 4">
            <a:extLst>
              <a:ext uri="{FF2B5EF4-FFF2-40B4-BE49-F238E27FC236}">
                <a16:creationId xmlns:a16="http://schemas.microsoft.com/office/drawing/2014/main" id="{84354C97-94B4-DB48-829F-89F0D444C897}"/>
              </a:ext>
            </a:extLst>
          </p:cNvPr>
          <p:cNvCxnSpPr>
            <a:cxnSpLocks noChangeShapeType="1"/>
            <a:stCxn id="26625" idx="6"/>
            <a:endCxn id="26626" idx="2"/>
          </p:cNvCxnSpPr>
          <p:nvPr/>
        </p:nvCxnSpPr>
        <p:spPr bwMode="auto">
          <a:xfrm>
            <a:off x="3124200" y="1257300"/>
            <a:ext cx="33528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6628" name="Group 5">
            <a:extLst>
              <a:ext uri="{FF2B5EF4-FFF2-40B4-BE49-F238E27FC236}">
                <a16:creationId xmlns:a16="http://schemas.microsoft.com/office/drawing/2014/main" id="{3221CC17-E98F-BB46-BC43-ED06B0E601F1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685800"/>
            <a:ext cx="4953000" cy="5638800"/>
            <a:chOff x="2112" y="576"/>
            <a:chExt cx="1008" cy="960"/>
          </a:xfrm>
        </p:grpSpPr>
        <p:sp>
          <p:nvSpPr>
            <p:cNvPr id="26649" name="Line 6">
              <a:extLst>
                <a:ext uri="{FF2B5EF4-FFF2-40B4-BE49-F238E27FC236}">
                  <a16:creationId xmlns:a16="http://schemas.microsoft.com/office/drawing/2014/main" id="{95AE50DB-1194-A14D-A974-1FB8B81F6A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57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6650" name="Line 7">
              <a:extLst>
                <a:ext uri="{FF2B5EF4-FFF2-40B4-BE49-F238E27FC236}">
                  <a16:creationId xmlns:a16="http://schemas.microsoft.com/office/drawing/2014/main" id="{43876E7F-E9E8-704E-875A-8861604D8E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53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6651" name="Line 8">
              <a:extLst>
                <a:ext uri="{FF2B5EF4-FFF2-40B4-BE49-F238E27FC236}">
                  <a16:creationId xmlns:a16="http://schemas.microsoft.com/office/drawing/2014/main" id="{4629B2AC-8B27-8E43-BD9F-C792DB0FEC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57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6652" name="Line 9">
              <a:extLst>
                <a:ext uri="{FF2B5EF4-FFF2-40B4-BE49-F238E27FC236}">
                  <a16:creationId xmlns:a16="http://schemas.microsoft.com/office/drawing/2014/main" id="{03C0E7E5-43CC-B64C-9E28-6728F81FD6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81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6653" name="Line 10">
              <a:extLst>
                <a:ext uri="{FF2B5EF4-FFF2-40B4-BE49-F238E27FC236}">
                  <a16:creationId xmlns:a16="http://schemas.microsoft.com/office/drawing/2014/main" id="{F8F64D06-9DA0-0E45-A4AB-BF28D74AB5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816"/>
              <a:ext cx="720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6654" name="Line 11">
              <a:extLst>
                <a:ext uri="{FF2B5EF4-FFF2-40B4-BE49-F238E27FC236}">
                  <a16:creationId xmlns:a16="http://schemas.microsoft.com/office/drawing/2014/main" id="{964956CF-0B8A-2B46-A123-9032CCAE2F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056"/>
              <a:ext cx="384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6655" name="Line 12">
              <a:extLst>
                <a:ext uri="{FF2B5EF4-FFF2-40B4-BE49-F238E27FC236}">
                  <a16:creationId xmlns:a16="http://schemas.microsoft.com/office/drawing/2014/main" id="{B7EF8DE9-9A11-834E-B37C-AE9C7DF3BB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296"/>
              <a:ext cx="672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6656" name="Line 13">
              <a:extLst>
                <a:ext uri="{FF2B5EF4-FFF2-40B4-BE49-F238E27FC236}">
                  <a16:creationId xmlns:a16="http://schemas.microsoft.com/office/drawing/2014/main" id="{842A81E5-0C44-F740-A3E6-2212F7E334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056"/>
              <a:ext cx="0" cy="24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</p:grpSp>
      <p:sp>
        <p:nvSpPr>
          <p:cNvPr id="26629" name="Oval 14">
            <a:extLst>
              <a:ext uri="{FF2B5EF4-FFF2-40B4-BE49-F238E27FC236}">
                <a16:creationId xmlns:a16="http://schemas.microsoft.com/office/drawing/2014/main" id="{A2BE0BA5-4392-8640-9659-B9BBBCB4A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4384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6630" name="Oval 15">
            <a:extLst>
              <a:ext uri="{FF2B5EF4-FFF2-40B4-BE49-F238E27FC236}">
                <a16:creationId xmlns:a16="http://schemas.microsoft.com/office/drawing/2014/main" id="{C36FA7B8-0AA0-FC42-9D50-D071E5C45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4384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6631" name="Oval 16">
            <a:extLst>
              <a:ext uri="{FF2B5EF4-FFF2-40B4-BE49-F238E27FC236}">
                <a16:creationId xmlns:a16="http://schemas.microsoft.com/office/drawing/2014/main" id="{C4240468-54EC-434A-A42F-85FFB2366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1816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6632" name="Oval 17">
            <a:extLst>
              <a:ext uri="{FF2B5EF4-FFF2-40B4-BE49-F238E27FC236}">
                <a16:creationId xmlns:a16="http://schemas.microsoft.com/office/drawing/2014/main" id="{D81A04ED-E6AB-244C-BC3E-F88D3FC57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181600"/>
            <a:ext cx="1295400" cy="838200"/>
          </a:xfrm>
          <a:prstGeom prst="ellipse">
            <a:avLst/>
          </a:prstGeom>
          <a:solidFill>
            <a:schemeClr val="bg2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Goal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26633" name="Oval 18">
            <a:extLst>
              <a:ext uri="{FF2B5EF4-FFF2-40B4-BE49-F238E27FC236}">
                <a16:creationId xmlns:a16="http://schemas.microsoft.com/office/drawing/2014/main" id="{0939EC7F-2918-DC45-B418-5CC1A8ABD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7338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6634" name="Oval 19">
            <a:extLst>
              <a:ext uri="{FF2B5EF4-FFF2-40B4-BE49-F238E27FC236}">
                <a16:creationId xmlns:a16="http://schemas.microsoft.com/office/drawing/2014/main" id="{8619E23F-F4C4-A54B-9FC4-52F0F6257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8</a:t>
            </a:r>
          </a:p>
        </p:txBody>
      </p:sp>
      <p:cxnSp>
        <p:nvCxnSpPr>
          <p:cNvPr id="26635" name="AutoShape 20">
            <a:extLst>
              <a:ext uri="{FF2B5EF4-FFF2-40B4-BE49-F238E27FC236}">
                <a16:creationId xmlns:a16="http://schemas.microsoft.com/office/drawing/2014/main" id="{883EDBD4-88F1-2F45-8E07-9CA849FFCAEE}"/>
              </a:ext>
            </a:extLst>
          </p:cNvPr>
          <p:cNvCxnSpPr>
            <a:cxnSpLocks noChangeShapeType="1"/>
            <a:stCxn id="26626" idx="3"/>
            <a:endCxn id="26625" idx="5"/>
          </p:cNvCxnSpPr>
          <p:nvPr/>
        </p:nvCxnSpPr>
        <p:spPr bwMode="auto">
          <a:xfrm flipH="1" flipV="1">
            <a:off x="2922588" y="1554163"/>
            <a:ext cx="367665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6" name="AutoShape 21">
            <a:extLst>
              <a:ext uri="{FF2B5EF4-FFF2-40B4-BE49-F238E27FC236}">
                <a16:creationId xmlns:a16="http://schemas.microsoft.com/office/drawing/2014/main" id="{C57CD8FB-4D67-7549-A014-0F576081EDA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438900" y="20955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7" name="AutoShape 22">
            <a:extLst>
              <a:ext uri="{FF2B5EF4-FFF2-40B4-BE49-F238E27FC236}">
                <a16:creationId xmlns:a16="http://schemas.microsoft.com/office/drawing/2014/main" id="{195F07BB-CB88-0B4B-A816-2DE41CC40F22}"/>
              </a:ext>
            </a:extLst>
          </p:cNvPr>
          <p:cNvCxnSpPr>
            <a:cxnSpLocks noChangeShapeType="1"/>
            <a:stCxn id="26629" idx="7"/>
            <a:endCxn id="26626" idx="5"/>
          </p:cNvCxnSpPr>
          <p:nvPr/>
        </p:nvCxnSpPr>
        <p:spPr bwMode="auto">
          <a:xfrm rot="16200000">
            <a:off x="6727826" y="2095501"/>
            <a:ext cx="9302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8" name="AutoShape 23">
            <a:extLst>
              <a:ext uri="{FF2B5EF4-FFF2-40B4-BE49-F238E27FC236}">
                <a16:creationId xmlns:a16="http://schemas.microsoft.com/office/drawing/2014/main" id="{F67F32FD-67E3-5947-A86E-B54B5BC12CB5}"/>
              </a:ext>
            </a:extLst>
          </p:cNvPr>
          <p:cNvCxnSpPr>
            <a:cxnSpLocks noChangeShapeType="1"/>
            <a:stCxn id="26629" idx="3"/>
            <a:endCxn id="26633" idx="1"/>
          </p:cNvCxnSpPr>
          <p:nvPr/>
        </p:nvCxnSpPr>
        <p:spPr bwMode="auto">
          <a:xfrm rot="5400000">
            <a:off x="6248401" y="3505201"/>
            <a:ext cx="701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9" name="AutoShape 24">
            <a:extLst>
              <a:ext uri="{FF2B5EF4-FFF2-40B4-BE49-F238E27FC236}">
                <a16:creationId xmlns:a16="http://schemas.microsoft.com/office/drawing/2014/main" id="{EEEA3C1A-24B4-3348-AE91-69F75BF4E062}"/>
              </a:ext>
            </a:extLst>
          </p:cNvPr>
          <p:cNvCxnSpPr>
            <a:cxnSpLocks noChangeShapeType="1"/>
            <a:stCxn id="26633" idx="7"/>
            <a:endCxn id="26629" idx="5"/>
          </p:cNvCxnSpPr>
          <p:nvPr/>
        </p:nvCxnSpPr>
        <p:spPr bwMode="auto">
          <a:xfrm flipV="1">
            <a:off x="7192963" y="3154364"/>
            <a:ext cx="0" cy="701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0" name="AutoShape 25">
            <a:extLst>
              <a:ext uri="{FF2B5EF4-FFF2-40B4-BE49-F238E27FC236}">
                <a16:creationId xmlns:a16="http://schemas.microsoft.com/office/drawing/2014/main" id="{575E21DE-7585-8D40-A9F3-2004FD583F13}"/>
              </a:ext>
            </a:extLst>
          </p:cNvPr>
          <p:cNvCxnSpPr>
            <a:cxnSpLocks noChangeShapeType="1"/>
            <a:stCxn id="26633" idx="2"/>
            <a:endCxn id="26634" idx="6"/>
          </p:cNvCxnSpPr>
          <p:nvPr/>
        </p:nvCxnSpPr>
        <p:spPr bwMode="auto">
          <a:xfrm flipH="1">
            <a:off x="5638800" y="4152900"/>
            <a:ext cx="838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1" name="AutoShape 26">
            <a:extLst>
              <a:ext uri="{FF2B5EF4-FFF2-40B4-BE49-F238E27FC236}">
                <a16:creationId xmlns:a16="http://schemas.microsoft.com/office/drawing/2014/main" id="{E3EDC40F-087E-9C4D-BAED-046E2D2E94DF}"/>
              </a:ext>
            </a:extLst>
          </p:cNvPr>
          <p:cNvCxnSpPr>
            <a:cxnSpLocks noChangeShapeType="1"/>
            <a:stCxn id="26634" idx="5"/>
            <a:endCxn id="26633" idx="3"/>
          </p:cNvCxnSpPr>
          <p:nvPr/>
        </p:nvCxnSpPr>
        <p:spPr bwMode="auto">
          <a:xfrm>
            <a:off x="5516564" y="4449763"/>
            <a:ext cx="1082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2" name="AutoShape 27">
            <a:extLst>
              <a:ext uri="{FF2B5EF4-FFF2-40B4-BE49-F238E27FC236}">
                <a16:creationId xmlns:a16="http://schemas.microsoft.com/office/drawing/2014/main" id="{507C232C-F492-B444-85D3-94F8A36C085C}"/>
              </a:ext>
            </a:extLst>
          </p:cNvPr>
          <p:cNvCxnSpPr>
            <a:cxnSpLocks noChangeShapeType="1"/>
            <a:stCxn id="26630" idx="5"/>
            <a:endCxn id="26629" idx="3"/>
          </p:cNvCxnSpPr>
          <p:nvPr/>
        </p:nvCxnSpPr>
        <p:spPr bwMode="auto">
          <a:xfrm>
            <a:off x="3840164" y="3154363"/>
            <a:ext cx="27590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3" name="AutoShape 28">
            <a:extLst>
              <a:ext uri="{FF2B5EF4-FFF2-40B4-BE49-F238E27FC236}">
                <a16:creationId xmlns:a16="http://schemas.microsoft.com/office/drawing/2014/main" id="{BFD23DC9-C1B5-3943-9930-0AAF23D46C08}"/>
              </a:ext>
            </a:extLst>
          </p:cNvPr>
          <p:cNvCxnSpPr>
            <a:cxnSpLocks noChangeShapeType="1"/>
            <a:stCxn id="26629" idx="2"/>
            <a:endCxn id="26630" idx="6"/>
          </p:cNvCxnSpPr>
          <p:nvPr/>
        </p:nvCxnSpPr>
        <p:spPr bwMode="auto">
          <a:xfrm flipH="1">
            <a:off x="3962400" y="2857500"/>
            <a:ext cx="2514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4" name="AutoShape 29">
            <a:extLst>
              <a:ext uri="{FF2B5EF4-FFF2-40B4-BE49-F238E27FC236}">
                <a16:creationId xmlns:a16="http://schemas.microsoft.com/office/drawing/2014/main" id="{883EFDEB-1402-8344-B41B-EA39842C521D}"/>
              </a:ext>
            </a:extLst>
          </p:cNvPr>
          <p:cNvCxnSpPr>
            <a:cxnSpLocks noChangeShapeType="1"/>
            <a:stCxn id="26630" idx="3"/>
            <a:endCxn id="26631" idx="1"/>
          </p:cNvCxnSpPr>
          <p:nvPr/>
        </p:nvCxnSpPr>
        <p:spPr bwMode="auto">
          <a:xfrm>
            <a:off x="3246438" y="3154364"/>
            <a:ext cx="0" cy="2149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5" name="AutoShape 30">
            <a:extLst>
              <a:ext uri="{FF2B5EF4-FFF2-40B4-BE49-F238E27FC236}">
                <a16:creationId xmlns:a16="http://schemas.microsoft.com/office/drawing/2014/main" id="{C2594F58-EBE4-7A45-B074-F17BB28B5200}"/>
              </a:ext>
            </a:extLst>
          </p:cNvPr>
          <p:cNvCxnSpPr>
            <a:cxnSpLocks noChangeShapeType="1"/>
            <a:stCxn id="26631" idx="7"/>
            <a:endCxn id="26630" idx="5"/>
          </p:cNvCxnSpPr>
          <p:nvPr/>
        </p:nvCxnSpPr>
        <p:spPr bwMode="auto">
          <a:xfrm flipV="1">
            <a:off x="3840163" y="3154364"/>
            <a:ext cx="0" cy="2149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6" name="Text Box 31">
            <a:extLst>
              <a:ext uri="{FF2B5EF4-FFF2-40B4-BE49-F238E27FC236}">
                <a16:creationId xmlns:a16="http://schemas.microsoft.com/office/drawing/2014/main" id="{3E6DD7B9-D4BA-894A-B04B-CDED9E46C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85801"/>
            <a:ext cx="2286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2400">
                <a:latin typeface="Arial" panose="020B0604020202020204" pitchFamily="34" charset="0"/>
              </a:rPr>
              <a:t>And the goal is reached …</a:t>
            </a:r>
          </a:p>
        </p:txBody>
      </p:sp>
      <p:cxnSp>
        <p:nvCxnSpPr>
          <p:cNvPr id="26647" name="AutoShape 32">
            <a:extLst>
              <a:ext uri="{FF2B5EF4-FFF2-40B4-BE49-F238E27FC236}">
                <a16:creationId xmlns:a16="http://schemas.microsoft.com/office/drawing/2014/main" id="{6A6062D7-0CA1-574E-AF54-2944F0D660FA}"/>
              </a:ext>
            </a:extLst>
          </p:cNvPr>
          <p:cNvCxnSpPr>
            <a:cxnSpLocks noChangeShapeType="1"/>
            <a:stCxn id="26631" idx="5"/>
            <a:endCxn id="26632" idx="3"/>
          </p:cNvCxnSpPr>
          <p:nvPr/>
        </p:nvCxnSpPr>
        <p:spPr bwMode="auto">
          <a:xfrm>
            <a:off x="3840163" y="5897563"/>
            <a:ext cx="3892550" cy="381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8" name="AutoShape 33">
            <a:extLst>
              <a:ext uri="{FF2B5EF4-FFF2-40B4-BE49-F238E27FC236}">
                <a16:creationId xmlns:a16="http://schemas.microsoft.com/office/drawing/2014/main" id="{0D1F3595-5960-7448-9F0F-BCC5065F68EE}"/>
              </a:ext>
            </a:extLst>
          </p:cNvPr>
          <p:cNvCxnSpPr>
            <a:cxnSpLocks noChangeShapeType="1"/>
            <a:stCxn id="26632" idx="2"/>
            <a:endCxn id="26631" idx="6"/>
          </p:cNvCxnSpPr>
          <p:nvPr/>
        </p:nvCxnSpPr>
        <p:spPr bwMode="auto">
          <a:xfrm flipH="1">
            <a:off x="3962400" y="5600700"/>
            <a:ext cx="35433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Oval 2">
            <a:extLst>
              <a:ext uri="{FF2B5EF4-FFF2-40B4-BE49-F238E27FC236}">
                <a16:creationId xmlns:a16="http://schemas.microsoft.com/office/drawing/2014/main" id="{204D8BE4-428C-9344-B727-04A6BE59B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838200"/>
            <a:ext cx="13716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Start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27650" name="Oval 3">
            <a:extLst>
              <a:ext uri="{FF2B5EF4-FFF2-40B4-BE49-F238E27FC236}">
                <a16:creationId xmlns:a16="http://schemas.microsoft.com/office/drawing/2014/main" id="{6A5F4F75-F8C1-C249-9571-80F07A25A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914400"/>
            <a:ext cx="838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2</a:t>
            </a:r>
          </a:p>
        </p:txBody>
      </p:sp>
      <p:cxnSp>
        <p:nvCxnSpPr>
          <p:cNvPr id="27651" name="AutoShape 4">
            <a:extLst>
              <a:ext uri="{FF2B5EF4-FFF2-40B4-BE49-F238E27FC236}">
                <a16:creationId xmlns:a16="http://schemas.microsoft.com/office/drawing/2014/main" id="{007C40F8-AF97-4A4C-9040-25BD86B27D92}"/>
              </a:ext>
            </a:extLst>
          </p:cNvPr>
          <p:cNvCxnSpPr>
            <a:cxnSpLocks noChangeShapeType="1"/>
            <a:stCxn id="27649" idx="6"/>
            <a:endCxn id="27650" idx="2"/>
          </p:cNvCxnSpPr>
          <p:nvPr/>
        </p:nvCxnSpPr>
        <p:spPr bwMode="auto">
          <a:xfrm>
            <a:off x="3124200" y="1257300"/>
            <a:ext cx="33528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7652" name="Group 5">
            <a:extLst>
              <a:ext uri="{FF2B5EF4-FFF2-40B4-BE49-F238E27FC236}">
                <a16:creationId xmlns:a16="http://schemas.microsoft.com/office/drawing/2014/main" id="{B4144C7C-280C-0749-B102-BE73DE9CA523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685800"/>
            <a:ext cx="4953000" cy="5638800"/>
            <a:chOff x="2112" y="576"/>
            <a:chExt cx="1008" cy="960"/>
          </a:xfrm>
        </p:grpSpPr>
        <p:sp>
          <p:nvSpPr>
            <p:cNvPr id="27673" name="Line 6">
              <a:extLst>
                <a:ext uri="{FF2B5EF4-FFF2-40B4-BE49-F238E27FC236}">
                  <a16:creationId xmlns:a16="http://schemas.microsoft.com/office/drawing/2014/main" id="{D452FDFF-ED2E-744B-B00B-516915D2DE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57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7674" name="Line 7">
              <a:extLst>
                <a:ext uri="{FF2B5EF4-FFF2-40B4-BE49-F238E27FC236}">
                  <a16:creationId xmlns:a16="http://schemas.microsoft.com/office/drawing/2014/main" id="{5D21E3AE-DFA7-CF45-AAA6-461CBC0EB1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53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7675" name="Line 8">
              <a:extLst>
                <a:ext uri="{FF2B5EF4-FFF2-40B4-BE49-F238E27FC236}">
                  <a16:creationId xmlns:a16="http://schemas.microsoft.com/office/drawing/2014/main" id="{9E5A967C-4162-C743-B572-9163B48BB0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57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7676" name="Line 9">
              <a:extLst>
                <a:ext uri="{FF2B5EF4-FFF2-40B4-BE49-F238E27FC236}">
                  <a16:creationId xmlns:a16="http://schemas.microsoft.com/office/drawing/2014/main" id="{D2CF054C-3F69-E34E-95F6-8E3AAA317D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81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7677" name="Line 10">
              <a:extLst>
                <a:ext uri="{FF2B5EF4-FFF2-40B4-BE49-F238E27FC236}">
                  <a16:creationId xmlns:a16="http://schemas.microsoft.com/office/drawing/2014/main" id="{8C682CE4-5260-5049-8C46-47032992D6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816"/>
              <a:ext cx="720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7678" name="Line 11">
              <a:extLst>
                <a:ext uri="{FF2B5EF4-FFF2-40B4-BE49-F238E27FC236}">
                  <a16:creationId xmlns:a16="http://schemas.microsoft.com/office/drawing/2014/main" id="{1CC56238-8C55-6A4D-8AB3-8658B7F46E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056"/>
              <a:ext cx="384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7679" name="Line 12">
              <a:extLst>
                <a:ext uri="{FF2B5EF4-FFF2-40B4-BE49-F238E27FC236}">
                  <a16:creationId xmlns:a16="http://schemas.microsoft.com/office/drawing/2014/main" id="{5127E7D3-86CF-BD43-A6D7-1178EF50A3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296"/>
              <a:ext cx="672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7680" name="Line 13">
              <a:extLst>
                <a:ext uri="{FF2B5EF4-FFF2-40B4-BE49-F238E27FC236}">
                  <a16:creationId xmlns:a16="http://schemas.microsoft.com/office/drawing/2014/main" id="{092A2F89-8455-E54D-8A76-274E4B7458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056"/>
              <a:ext cx="0" cy="24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</p:grpSp>
      <p:sp>
        <p:nvSpPr>
          <p:cNvPr id="27653" name="Oval 14">
            <a:extLst>
              <a:ext uri="{FF2B5EF4-FFF2-40B4-BE49-F238E27FC236}">
                <a16:creationId xmlns:a16="http://schemas.microsoft.com/office/drawing/2014/main" id="{586326FA-5439-334B-AC2F-3B858A9CF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4384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7654" name="Oval 15">
            <a:extLst>
              <a:ext uri="{FF2B5EF4-FFF2-40B4-BE49-F238E27FC236}">
                <a16:creationId xmlns:a16="http://schemas.microsoft.com/office/drawing/2014/main" id="{A85A31DF-E5BC-4248-8B86-040D3556B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4384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7655" name="Oval 16">
            <a:extLst>
              <a:ext uri="{FF2B5EF4-FFF2-40B4-BE49-F238E27FC236}">
                <a16:creationId xmlns:a16="http://schemas.microsoft.com/office/drawing/2014/main" id="{080A1F33-5DA6-744B-8061-8F2471236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1816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7656" name="Oval 17">
            <a:extLst>
              <a:ext uri="{FF2B5EF4-FFF2-40B4-BE49-F238E27FC236}">
                <a16:creationId xmlns:a16="http://schemas.microsoft.com/office/drawing/2014/main" id="{0B0E1047-1481-2747-BF66-A2FAEEA2B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181600"/>
            <a:ext cx="1295400" cy="838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Goal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27657" name="Oval 18">
            <a:extLst>
              <a:ext uri="{FF2B5EF4-FFF2-40B4-BE49-F238E27FC236}">
                <a16:creationId xmlns:a16="http://schemas.microsoft.com/office/drawing/2014/main" id="{A1FBD08A-683F-FD49-BDBF-BE889FE5E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7338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7658" name="Oval 19">
            <a:extLst>
              <a:ext uri="{FF2B5EF4-FFF2-40B4-BE49-F238E27FC236}">
                <a16:creationId xmlns:a16="http://schemas.microsoft.com/office/drawing/2014/main" id="{D5A280C4-81A9-ED42-AF5E-77F2AF9E8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8</a:t>
            </a:r>
          </a:p>
        </p:txBody>
      </p:sp>
      <p:cxnSp>
        <p:nvCxnSpPr>
          <p:cNvPr id="27659" name="AutoShape 20">
            <a:extLst>
              <a:ext uri="{FF2B5EF4-FFF2-40B4-BE49-F238E27FC236}">
                <a16:creationId xmlns:a16="http://schemas.microsoft.com/office/drawing/2014/main" id="{807985C2-8A23-5D4C-851D-A9B8F209CC8B}"/>
              </a:ext>
            </a:extLst>
          </p:cNvPr>
          <p:cNvCxnSpPr>
            <a:cxnSpLocks noChangeShapeType="1"/>
            <a:stCxn id="27650" idx="3"/>
            <a:endCxn id="27649" idx="5"/>
          </p:cNvCxnSpPr>
          <p:nvPr/>
        </p:nvCxnSpPr>
        <p:spPr bwMode="auto">
          <a:xfrm flipH="1" flipV="1">
            <a:off x="2922588" y="1554163"/>
            <a:ext cx="367665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0" name="AutoShape 21">
            <a:extLst>
              <a:ext uri="{FF2B5EF4-FFF2-40B4-BE49-F238E27FC236}">
                <a16:creationId xmlns:a16="http://schemas.microsoft.com/office/drawing/2014/main" id="{6A431D95-45CD-ED4A-B0A1-4C5E26CA9C8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438900" y="20955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1" name="AutoShape 22">
            <a:extLst>
              <a:ext uri="{FF2B5EF4-FFF2-40B4-BE49-F238E27FC236}">
                <a16:creationId xmlns:a16="http://schemas.microsoft.com/office/drawing/2014/main" id="{81D9E308-5918-1543-B630-7F23A4B9F0CC}"/>
              </a:ext>
            </a:extLst>
          </p:cNvPr>
          <p:cNvCxnSpPr>
            <a:cxnSpLocks noChangeShapeType="1"/>
            <a:stCxn id="27653" idx="7"/>
            <a:endCxn id="27650" idx="5"/>
          </p:cNvCxnSpPr>
          <p:nvPr/>
        </p:nvCxnSpPr>
        <p:spPr bwMode="auto">
          <a:xfrm rot="16200000">
            <a:off x="6727826" y="2095501"/>
            <a:ext cx="9302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2" name="AutoShape 23">
            <a:extLst>
              <a:ext uri="{FF2B5EF4-FFF2-40B4-BE49-F238E27FC236}">
                <a16:creationId xmlns:a16="http://schemas.microsoft.com/office/drawing/2014/main" id="{1801408B-6486-774A-BDD9-79BFE31A3F0B}"/>
              </a:ext>
            </a:extLst>
          </p:cNvPr>
          <p:cNvCxnSpPr>
            <a:cxnSpLocks noChangeShapeType="1"/>
            <a:stCxn id="27653" idx="3"/>
            <a:endCxn id="27657" idx="1"/>
          </p:cNvCxnSpPr>
          <p:nvPr/>
        </p:nvCxnSpPr>
        <p:spPr bwMode="auto">
          <a:xfrm rot="5400000">
            <a:off x="6248401" y="3505201"/>
            <a:ext cx="701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3" name="AutoShape 24">
            <a:extLst>
              <a:ext uri="{FF2B5EF4-FFF2-40B4-BE49-F238E27FC236}">
                <a16:creationId xmlns:a16="http://schemas.microsoft.com/office/drawing/2014/main" id="{405657BE-7635-8246-B8C3-02DF79F992C1}"/>
              </a:ext>
            </a:extLst>
          </p:cNvPr>
          <p:cNvCxnSpPr>
            <a:cxnSpLocks noChangeShapeType="1"/>
            <a:stCxn id="27657" idx="7"/>
            <a:endCxn id="27653" idx="5"/>
          </p:cNvCxnSpPr>
          <p:nvPr/>
        </p:nvCxnSpPr>
        <p:spPr bwMode="auto">
          <a:xfrm flipV="1">
            <a:off x="7192963" y="3154364"/>
            <a:ext cx="0" cy="701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4" name="AutoShape 25">
            <a:extLst>
              <a:ext uri="{FF2B5EF4-FFF2-40B4-BE49-F238E27FC236}">
                <a16:creationId xmlns:a16="http://schemas.microsoft.com/office/drawing/2014/main" id="{755013D8-3D79-4E41-A4E6-5D65EEE76924}"/>
              </a:ext>
            </a:extLst>
          </p:cNvPr>
          <p:cNvCxnSpPr>
            <a:cxnSpLocks noChangeShapeType="1"/>
            <a:stCxn id="27657" idx="2"/>
            <a:endCxn id="27658" idx="6"/>
          </p:cNvCxnSpPr>
          <p:nvPr/>
        </p:nvCxnSpPr>
        <p:spPr bwMode="auto">
          <a:xfrm flipH="1">
            <a:off x="5638800" y="4152900"/>
            <a:ext cx="838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5" name="AutoShape 26">
            <a:extLst>
              <a:ext uri="{FF2B5EF4-FFF2-40B4-BE49-F238E27FC236}">
                <a16:creationId xmlns:a16="http://schemas.microsoft.com/office/drawing/2014/main" id="{A8C9D065-51A9-9240-B654-28271FB02617}"/>
              </a:ext>
            </a:extLst>
          </p:cNvPr>
          <p:cNvCxnSpPr>
            <a:cxnSpLocks noChangeShapeType="1"/>
            <a:stCxn id="27658" idx="5"/>
            <a:endCxn id="27657" idx="3"/>
          </p:cNvCxnSpPr>
          <p:nvPr/>
        </p:nvCxnSpPr>
        <p:spPr bwMode="auto">
          <a:xfrm>
            <a:off x="5516564" y="4449763"/>
            <a:ext cx="1082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6" name="AutoShape 27">
            <a:extLst>
              <a:ext uri="{FF2B5EF4-FFF2-40B4-BE49-F238E27FC236}">
                <a16:creationId xmlns:a16="http://schemas.microsoft.com/office/drawing/2014/main" id="{A45A0213-A75F-CE48-B5B5-FD387D1BB60D}"/>
              </a:ext>
            </a:extLst>
          </p:cNvPr>
          <p:cNvCxnSpPr>
            <a:cxnSpLocks noChangeShapeType="1"/>
            <a:stCxn id="27654" idx="5"/>
            <a:endCxn id="27653" idx="3"/>
          </p:cNvCxnSpPr>
          <p:nvPr/>
        </p:nvCxnSpPr>
        <p:spPr bwMode="auto">
          <a:xfrm>
            <a:off x="3840164" y="3154363"/>
            <a:ext cx="27590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7" name="AutoShape 28">
            <a:extLst>
              <a:ext uri="{FF2B5EF4-FFF2-40B4-BE49-F238E27FC236}">
                <a16:creationId xmlns:a16="http://schemas.microsoft.com/office/drawing/2014/main" id="{36FE196E-81FC-6B48-B870-43A02E97B82D}"/>
              </a:ext>
            </a:extLst>
          </p:cNvPr>
          <p:cNvCxnSpPr>
            <a:cxnSpLocks noChangeShapeType="1"/>
            <a:stCxn id="27653" idx="2"/>
            <a:endCxn id="27654" idx="6"/>
          </p:cNvCxnSpPr>
          <p:nvPr/>
        </p:nvCxnSpPr>
        <p:spPr bwMode="auto">
          <a:xfrm flipH="1">
            <a:off x="3962400" y="2857500"/>
            <a:ext cx="2514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8" name="AutoShape 29">
            <a:extLst>
              <a:ext uri="{FF2B5EF4-FFF2-40B4-BE49-F238E27FC236}">
                <a16:creationId xmlns:a16="http://schemas.microsoft.com/office/drawing/2014/main" id="{8F1C2D5F-F396-4143-AD25-EA85FF29FC2C}"/>
              </a:ext>
            </a:extLst>
          </p:cNvPr>
          <p:cNvCxnSpPr>
            <a:cxnSpLocks noChangeShapeType="1"/>
            <a:stCxn id="27654" idx="3"/>
            <a:endCxn id="27655" idx="1"/>
          </p:cNvCxnSpPr>
          <p:nvPr/>
        </p:nvCxnSpPr>
        <p:spPr bwMode="auto">
          <a:xfrm>
            <a:off x="3246438" y="3154364"/>
            <a:ext cx="0" cy="2149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9" name="AutoShape 30">
            <a:extLst>
              <a:ext uri="{FF2B5EF4-FFF2-40B4-BE49-F238E27FC236}">
                <a16:creationId xmlns:a16="http://schemas.microsoft.com/office/drawing/2014/main" id="{24C71A30-F0AF-7649-9E15-FCBD45B993B9}"/>
              </a:ext>
            </a:extLst>
          </p:cNvPr>
          <p:cNvCxnSpPr>
            <a:cxnSpLocks noChangeShapeType="1"/>
            <a:stCxn id="27655" idx="7"/>
            <a:endCxn id="27654" idx="5"/>
          </p:cNvCxnSpPr>
          <p:nvPr/>
        </p:nvCxnSpPr>
        <p:spPr bwMode="auto">
          <a:xfrm flipV="1">
            <a:off x="3840163" y="3154364"/>
            <a:ext cx="0" cy="2149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0" name="Text Box 31">
            <a:extLst>
              <a:ext uri="{FF2B5EF4-FFF2-40B4-BE49-F238E27FC236}">
                <a16:creationId xmlns:a16="http://schemas.microsoft.com/office/drawing/2014/main" id="{E00D54C5-6F35-D442-8ED5-6C6B8CAEC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685801"/>
            <a:ext cx="23622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2000">
                <a:latin typeface="Arial" panose="020B0604020202020204" pitchFamily="34" charset="0"/>
              </a:rPr>
              <a:t>Goal is reached,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2000">
                <a:latin typeface="Arial" panose="020B0604020202020204" pitchFamily="34" charset="0"/>
              </a:rPr>
              <a:t>strengthen the associative connection between goal state and last response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PT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1800">
                <a:latin typeface="Arial" panose="020B0604020202020204" pitchFamily="34" charset="0"/>
              </a:rPr>
              <a:t>Next time S5 is reached, part of the associative strength is passed back to S4...</a:t>
            </a:r>
          </a:p>
        </p:txBody>
      </p:sp>
      <p:cxnSp>
        <p:nvCxnSpPr>
          <p:cNvPr id="27671" name="AutoShape 32">
            <a:extLst>
              <a:ext uri="{FF2B5EF4-FFF2-40B4-BE49-F238E27FC236}">
                <a16:creationId xmlns:a16="http://schemas.microsoft.com/office/drawing/2014/main" id="{99D0B6CC-CEF0-AA44-A3E2-0F812639FD92}"/>
              </a:ext>
            </a:extLst>
          </p:cNvPr>
          <p:cNvCxnSpPr>
            <a:cxnSpLocks noChangeShapeType="1"/>
            <a:stCxn id="27655" idx="5"/>
            <a:endCxn id="27656" idx="3"/>
          </p:cNvCxnSpPr>
          <p:nvPr/>
        </p:nvCxnSpPr>
        <p:spPr bwMode="auto">
          <a:xfrm>
            <a:off x="3840163" y="5897563"/>
            <a:ext cx="389255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2" name="AutoShape 33">
            <a:extLst>
              <a:ext uri="{FF2B5EF4-FFF2-40B4-BE49-F238E27FC236}">
                <a16:creationId xmlns:a16="http://schemas.microsoft.com/office/drawing/2014/main" id="{5B7DC6BB-25E5-AA49-A296-A42594E60754}"/>
              </a:ext>
            </a:extLst>
          </p:cNvPr>
          <p:cNvCxnSpPr>
            <a:cxnSpLocks noChangeShapeType="1"/>
            <a:stCxn id="27656" idx="2"/>
            <a:endCxn id="27655" idx="6"/>
          </p:cNvCxnSpPr>
          <p:nvPr/>
        </p:nvCxnSpPr>
        <p:spPr bwMode="auto">
          <a:xfrm flipH="1">
            <a:off x="3962400" y="5600700"/>
            <a:ext cx="35814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Oval 2">
            <a:extLst>
              <a:ext uri="{FF2B5EF4-FFF2-40B4-BE49-F238E27FC236}">
                <a16:creationId xmlns:a16="http://schemas.microsoft.com/office/drawing/2014/main" id="{CFF97D79-A2D7-D740-9184-F70C1FFFF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838200"/>
            <a:ext cx="1371600" cy="838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Start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28674" name="Oval 3">
            <a:extLst>
              <a:ext uri="{FF2B5EF4-FFF2-40B4-BE49-F238E27FC236}">
                <a16:creationId xmlns:a16="http://schemas.microsoft.com/office/drawing/2014/main" id="{E33F6711-0788-D64A-AF94-5029E4392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914400"/>
            <a:ext cx="838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2</a:t>
            </a:r>
          </a:p>
        </p:txBody>
      </p:sp>
      <p:cxnSp>
        <p:nvCxnSpPr>
          <p:cNvPr id="28675" name="AutoShape 4">
            <a:extLst>
              <a:ext uri="{FF2B5EF4-FFF2-40B4-BE49-F238E27FC236}">
                <a16:creationId xmlns:a16="http://schemas.microsoft.com/office/drawing/2014/main" id="{4F197FDC-ECE9-ED45-84B7-DC8DCE493871}"/>
              </a:ext>
            </a:extLst>
          </p:cNvPr>
          <p:cNvCxnSpPr>
            <a:cxnSpLocks noChangeShapeType="1"/>
            <a:stCxn id="28673" idx="6"/>
            <a:endCxn id="28674" idx="2"/>
          </p:cNvCxnSpPr>
          <p:nvPr/>
        </p:nvCxnSpPr>
        <p:spPr bwMode="auto">
          <a:xfrm>
            <a:off x="3124200" y="1257300"/>
            <a:ext cx="33528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8676" name="Group 5">
            <a:extLst>
              <a:ext uri="{FF2B5EF4-FFF2-40B4-BE49-F238E27FC236}">
                <a16:creationId xmlns:a16="http://schemas.microsoft.com/office/drawing/2014/main" id="{BFBE3A48-3C32-3743-86FC-0A478A163B83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685800"/>
            <a:ext cx="4953000" cy="5638800"/>
            <a:chOff x="2112" y="576"/>
            <a:chExt cx="1008" cy="960"/>
          </a:xfrm>
        </p:grpSpPr>
        <p:sp>
          <p:nvSpPr>
            <p:cNvPr id="28697" name="Line 6">
              <a:extLst>
                <a:ext uri="{FF2B5EF4-FFF2-40B4-BE49-F238E27FC236}">
                  <a16:creationId xmlns:a16="http://schemas.microsoft.com/office/drawing/2014/main" id="{F3488478-EF7F-E243-8A16-D1D6257F34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57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8698" name="Line 7">
              <a:extLst>
                <a:ext uri="{FF2B5EF4-FFF2-40B4-BE49-F238E27FC236}">
                  <a16:creationId xmlns:a16="http://schemas.microsoft.com/office/drawing/2014/main" id="{4FAFC2FC-78CB-EC42-9F47-0EA3894D6A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53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8699" name="Line 8">
              <a:extLst>
                <a:ext uri="{FF2B5EF4-FFF2-40B4-BE49-F238E27FC236}">
                  <a16:creationId xmlns:a16="http://schemas.microsoft.com/office/drawing/2014/main" id="{E4389249-8301-3641-9ECA-B14AC94EB4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57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8700" name="Line 9">
              <a:extLst>
                <a:ext uri="{FF2B5EF4-FFF2-40B4-BE49-F238E27FC236}">
                  <a16:creationId xmlns:a16="http://schemas.microsoft.com/office/drawing/2014/main" id="{52FC9142-247E-EB47-A09F-3B61C7F21A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81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8701" name="Line 10">
              <a:extLst>
                <a:ext uri="{FF2B5EF4-FFF2-40B4-BE49-F238E27FC236}">
                  <a16:creationId xmlns:a16="http://schemas.microsoft.com/office/drawing/2014/main" id="{DE542642-F7FA-BE4E-A1CD-F2A0E08326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816"/>
              <a:ext cx="720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8702" name="Line 11">
              <a:extLst>
                <a:ext uri="{FF2B5EF4-FFF2-40B4-BE49-F238E27FC236}">
                  <a16:creationId xmlns:a16="http://schemas.microsoft.com/office/drawing/2014/main" id="{546507C9-8548-C040-958E-E34C63BEF7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056"/>
              <a:ext cx="384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8703" name="Line 12">
              <a:extLst>
                <a:ext uri="{FF2B5EF4-FFF2-40B4-BE49-F238E27FC236}">
                  <a16:creationId xmlns:a16="http://schemas.microsoft.com/office/drawing/2014/main" id="{B3F160E5-359B-3749-8C80-F157B26FC6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296"/>
              <a:ext cx="672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8704" name="Line 13">
              <a:extLst>
                <a:ext uri="{FF2B5EF4-FFF2-40B4-BE49-F238E27FC236}">
                  <a16:creationId xmlns:a16="http://schemas.microsoft.com/office/drawing/2014/main" id="{8002D2E5-A459-5D4D-A1E4-8493C3A462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056"/>
              <a:ext cx="0" cy="24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</p:grpSp>
      <p:sp>
        <p:nvSpPr>
          <p:cNvPr id="28677" name="Oval 14">
            <a:extLst>
              <a:ext uri="{FF2B5EF4-FFF2-40B4-BE49-F238E27FC236}">
                <a16:creationId xmlns:a16="http://schemas.microsoft.com/office/drawing/2014/main" id="{E22F3427-6C4D-6A4E-A1DD-6BB4B6A27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4384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8678" name="Oval 15">
            <a:extLst>
              <a:ext uri="{FF2B5EF4-FFF2-40B4-BE49-F238E27FC236}">
                <a16:creationId xmlns:a16="http://schemas.microsoft.com/office/drawing/2014/main" id="{4E0E215F-CD8F-834C-A9DD-48D941E22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4384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8679" name="Oval 16">
            <a:extLst>
              <a:ext uri="{FF2B5EF4-FFF2-40B4-BE49-F238E27FC236}">
                <a16:creationId xmlns:a16="http://schemas.microsoft.com/office/drawing/2014/main" id="{1F541A27-1A7D-F54F-B4B9-2AB4CA37E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1816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8680" name="Oval 17">
            <a:extLst>
              <a:ext uri="{FF2B5EF4-FFF2-40B4-BE49-F238E27FC236}">
                <a16:creationId xmlns:a16="http://schemas.microsoft.com/office/drawing/2014/main" id="{B19D209E-F406-FA4D-8844-44D07177E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181600"/>
            <a:ext cx="1295400" cy="8382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Goal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28681" name="Oval 18">
            <a:extLst>
              <a:ext uri="{FF2B5EF4-FFF2-40B4-BE49-F238E27FC236}">
                <a16:creationId xmlns:a16="http://schemas.microsoft.com/office/drawing/2014/main" id="{3E5904ED-BA9A-1645-8B57-46C07F23C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7338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8682" name="Oval 19">
            <a:extLst>
              <a:ext uri="{FF2B5EF4-FFF2-40B4-BE49-F238E27FC236}">
                <a16:creationId xmlns:a16="http://schemas.microsoft.com/office/drawing/2014/main" id="{E1E087A9-B9A7-7546-959D-ECFD33968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8</a:t>
            </a:r>
          </a:p>
        </p:txBody>
      </p:sp>
      <p:cxnSp>
        <p:nvCxnSpPr>
          <p:cNvPr id="28683" name="AutoShape 20">
            <a:extLst>
              <a:ext uri="{FF2B5EF4-FFF2-40B4-BE49-F238E27FC236}">
                <a16:creationId xmlns:a16="http://schemas.microsoft.com/office/drawing/2014/main" id="{DB0DB2DC-8ABB-0A45-AA46-2E6B9B0C8F2F}"/>
              </a:ext>
            </a:extLst>
          </p:cNvPr>
          <p:cNvCxnSpPr>
            <a:cxnSpLocks noChangeShapeType="1"/>
            <a:stCxn id="28674" idx="3"/>
            <a:endCxn id="28673" idx="5"/>
          </p:cNvCxnSpPr>
          <p:nvPr/>
        </p:nvCxnSpPr>
        <p:spPr bwMode="auto">
          <a:xfrm flipH="1" flipV="1">
            <a:off x="2922588" y="1554163"/>
            <a:ext cx="367665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4" name="AutoShape 21">
            <a:extLst>
              <a:ext uri="{FF2B5EF4-FFF2-40B4-BE49-F238E27FC236}">
                <a16:creationId xmlns:a16="http://schemas.microsoft.com/office/drawing/2014/main" id="{A40F63DC-FB3B-C646-A1A8-0EF83CE33E2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438900" y="20955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5" name="AutoShape 22">
            <a:extLst>
              <a:ext uri="{FF2B5EF4-FFF2-40B4-BE49-F238E27FC236}">
                <a16:creationId xmlns:a16="http://schemas.microsoft.com/office/drawing/2014/main" id="{66175F00-82C8-2747-B417-33C44E4F4602}"/>
              </a:ext>
            </a:extLst>
          </p:cNvPr>
          <p:cNvCxnSpPr>
            <a:cxnSpLocks noChangeShapeType="1"/>
            <a:stCxn id="28677" idx="7"/>
            <a:endCxn id="28674" idx="5"/>
          </p:cNvCxnSpPr>
          <p:nvPr/>
        </p:nvCxnSpPr>
        <p:spPr bwMode="auto">
          <a:xfrm rot="16200000">
            <a:off x="6727826" y="2095501"/>
            <a:ext cx="9302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6" name="AutoShape 23">
            <a:extLst>
              <a:ext uri="{FF2B5EF4-FFF2-40B4-BE49-F238E27FC236}">
                <a16:creationId xmlns:a16="http://schemas.microsoft.com/office/drawing/2014/main" id="{70BE657A-1FC0-094B-B281-75E845700FF2}"/>
              </a:ext>
            </a:extLst>
          </p:cNvPr>
          <p:cNvCxnSpPr>
            <a:cxnSpLocks noChangeShapeType="1"/>
            <a:stCxn id="28677" idx="3"/>
            <a:endCxn id="28681" idx="1"/>
          </p:cNvCxnSpPr>
          <p:nvPr/>
        </p:nvCxnSpPr>
        <p:spPr bwMode="auto">
          <a:xfrm rot="5400000">
            <a:off x="6248401" y="3505201"/>
            <a:ext cx="701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7" name="AutoShape 24">
            <a:extLst>
              <a:ext uri="{FF2B5EF4-FFF2-40B4-BE49-F238E27FC236}">
                <a16:creationId xmlns:a16="http://schemas.microsoft.com/office/drawing/2014/main" id="{EF6F3F71-7DF6-4048-8F54-0002BD9556AD}"/>
              </a:ext>
            </a:extLst>
          </p:cNvPr>
          <p:cNvCxnSpPr>
            <a:cxnSpLocks noChangeShapeType="1"/>
            <a:stCxn id="28681" idx="7"/>
            <a:endCxn id="28677" idx="5"/>
          </p:cNvCxnSpPr>
          <p:nvPr/>
        </p:nvCxnSpPr>
        <p:spPr bwMode="auto">
          <a:xfrm flipV="1">
            <a:off x="7192963" y="3154364"/>
            <a:ext cx="0" cy="701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8" name="AutoShape 25">
            <a:extLst>
              <a:ext uri="{FF2B5EF4-FFF2-40B4-BE49-F238E27FC236}">
                <a16:creationId xmlns:a16="http://schemas.microsoft.com/office/drawing/2014/main" id="{FBA2BC97-2B64-334A-942E-DECFAC11A040}"/>
              </a:ext>
            </a:extLst>
          </p:cNvPr>
          <p:cNvCxnSpPr>
            <a:cxnSpLocks noChangeShapeType="1"/>
            <a:stCxn id="28681" idx="2"/>
            <a:endCxn id="28682" idx="6"/>
          </p:cNvCxnSpPr>
          <p:nvPr/>
        </p:nvCxnSpPr>
        <p:spPr bwMode="auto">
          <a:xfrm flipH="1">
            <a:off x="5638800" y="4152900"/>
            <a:ext cx="838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9" name="AutoShape 26">
            <a:extLst>
              <a:ext uri="{FF2B5EF4-FFF2-40B4-BE49-F238E27FC236}">
                <a16:creationId xmlns:a16="http://schemas.microsoft.com/office/drawing/2014/main" id="{952CC368-2A5B-E64F-ABE1-53DCAB6A141C}"/>
              </a:ext>
            </a:extLst>
          </p:cNvPr>
          <p:cNvCxnSpPr>
            <a:cxnSpLocks noChangeShapeType="1"/>
            <a:stCxn id="28682" idx="5"/>
            <a:endCxn id="28681" idx="3"/>
          </p:cNvCxnSpPr>
          <p:nvPr/>
        </p:nvCxnSpPr>
        <p:spPr bwMode="auto">
          <a:xfrm>
            <a:off x="5516564" y="4449763"/>
            <a:ext cx="1082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0" name="AutoShape 27">
            <a:extLst>
              <a:ext uri="{FF2B5EF4-FFF2-40B4-BE49-F238E27FC236}">
                <a16:creationId xmlns:a16="http://schemas.microsoft.com/office/drawing/2014/main" id="{26C6A7A4-69FE-D04C-886E-90AB93C80911}"/>
              </a:ext>
            </a:extLst>
          </p:cNvPr>
          <p:cNvCxnSpPr>
            <a:cxnSpLocks noChangeShapeType="1"/>
            <a:stCxn id="28678" idx="5"/>
            <a:endCxn id="28677" idx="3"/>
          </p:cNvCxnSpPr>
          <p:nvPr/>
        </p:nvCxnSpPr>
        <p:spPr bwMode="auto">
          <a:xfrm>
            <a:off x="3840164" y="3154363"/>
            <a:ext cx="27590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1" name="AutoShape 28">
            <a:extLst>
              <a:ext uri="{FF2B5EF4-FFF2-40B4-BE49-F238E27FC236}">
                <a16:creationId xmlns:a16="http://schemas.microsoft.com/office/drawing/2014/main" id="{D1F60AA2-2CDB-6F42-819E-96BF1741BD72}"/>
              </a:ext>
            </a:extLst>
          </p:cNvPr>
          <p:cNvCxnSpPr>
            <a:cxnSpLocks noChangeShapeType="1"/>
            <a:stCxn id="28677" idx="2"/>
            <a:endCxn id="28678" idx="6"/>
          </p:cNvCxnSpPr>
          <p:nvPr/>
        </p:nvCxnSpPr>
        <p:spPr bwMode="auto">
          <a:xfrm flipH="1">
            <a:off x="3962400" y="2857500"/>
            <a:ext cx="2514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2" name="AutoShape 29">
            <a:extLst>
              <a:ext uri="{FF2B5EF4-FFF2-40B4-BE49-F238E27FC236}">
                <a16:creationId xmlns:a16="http://schemas.microsoft.com/office/drawing/2014/main" id="{95454298-A2BC-ED4E-AD95-349BA0B87EA7}"/>
              </a:ext>
            </a:extLst>
          </p:cNvPr>
          <p:cNvCxnSpPr>
            <a:cxnSpLocks noChangeShapeType="1"/>
            <a:stCxn id="28678" idx="3"/>
            <a:endCxn id="28679" idx="1"/>
          </p:cNvCxnSpPr>
          <p:nvPr/>
        </p:nvCxnSpPr>
        <p:spPr bwMode="auto">
          <a:xfrm>
            <a:off x="3246438" y="3154364"/>
            <a:ext cx="0" cy="2149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3" name="AutoShape 30">
            <a:extLst>
              <a:ext uri="{FF2B5EF4-FFF2-40B4-BE49-F238E27FC236}">
                <a16:creationId xmlns:a16="http://schemas.microsoft.com/office/drawing/2014/main" id="{19547135-58B1-0744-BDF4-B717ADA82E5D}"/>
              </a:ext>
            </a:extLst>
          </p:cNvPr>
          <p:cNvCxnSpPr>
            <a:cxnSpLocks noChangeShapeType="1"/>
            <a:stCxn id="28679" idx="7"/>
            <a:endCxn id="28678" idx="5"/>
          </p:cNvCxnSpPr>
          <p:nvPr/>
        </p:nvCxnSpPr>
        <p:spPr bwMode="auto">
          <a:xfrm flipV="1">
            <a:off x="3840163" y="3154364"/>
            <a:ext cx="0" cy="2149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94" name="Text Box 31">
            <a:extLst>
              <a:ext uri="{FF2B5EF4-FFF2-40B4-BE49-F238E27FC236}">
                <a16:creationId xmlns:a16="http://schemas.microsoft.com/office/drawing/2014/main" id="{845F816C-07FA-7D41-BF10-91CB8DC7C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685801"/>
            <a:ext cx="2362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2400">
                <a:latin typeface="Arial" panose="020B0604020202020204" pitchFamily="34" charset="0"/>
              </a:rPr>
              <a:t>Start maze again…</a:t>
            </a:r>
          </a:p>
        </p:txBody>
      </p:sp>
      <p:cxnSp>
        <p:nvCxnSpPr>
          <p:cNvPr id="28695" name="AutoShape 32">
            <a:extLst>
              <a:ext uri="{FF2B5EF4-FFF2-40B4-BE49-F238E27FC236}">
                <a16:creationId xmlns:a16="http://schemas.microsoft.com/office/drawing/2014/main" id="{E9EDC841-236E-9D40-9EC8-09EA5530DE66}"/>
              </a:ext>
            </a:extLst>
          </p:cNvPr>
          <p:cNvCxnSpPr>
            <a:cxnSpLocks noChangeShapeType="1"/>
            <a:stCxn id="28679" idx="5"/>
            <a:endCxn id="28680" idx="3"/>
          </p:cNvCxnSpPr>
          <p:nvPr/>
        </p:nvCxnSpPr>
        <p:spPr bwMode="auto">
          <a:xfrm>
            <a:off x="3840163" y="5897563"/>
            <a:ext cx="3892550" cy="38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6" name="AutoShape 33">
            <a:extLst>
              <a:ext uri="{FF2B5EF4-FFF2-40B4-BE49-F238E27FC236}">
                <a16:creationId xmlns:a16="http://schemas.microsoft.com/office/drawing/2014/main" id="{326CCBCE-1BC9-0344-934D-17982187C554}"/>
              </a:ext>
            </a:extLst>
          </p:cNvPr>
          <p:cNvCxnSpPr>
            <a:cxnSpLocks noChangeShapeType="1"/>
            <a:stCxn id="28680" idx="2"/>
            <a:endCxn id="28679" idx="6"/>
          </p:cNvCxnSpPr>
          <p:nvPr/>
        </p:nvCxnSpPr>
        <p:spPr bwMode="auto">
          <a:xfrm flipH="1">
            <a:off x="3962400" y="5600700"/>
            <a:ext cx="35433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Oval 2">
            <a:extLst>
              <a:ext uri="{FF2B5EF4-FFF2-40B4-BE49-F238E27FC236}">
                <a16:creationId xmlns:a16="http://schemas.microsoft.com/office/drawing/2014/main" id="{CFD1EB7F-01EB-144D-BF37-AFE7E2D86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838200"/>
            <a:ext cx="13716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Start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29698" name="Oval 3">
            <a:extLst>
              <a:ext uri="{FF2B5EF4-FFF2-40B4-BE49-F238E27FC236}">
                <a16:creationId xmlns:a16="http://schemas.microsoft.com/office/drawing/2014/main" id="{E0775F59-5BA4-574C-99D9-224B16CC9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914400"/>
            <a:ext cx="838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2</a:t>
            </a:r>
          </a:p>
        </p:txBody>
      </p:sp>
      <p:cxnSp>
        <p:nvCxnSpPr>
          <p:cNvPr id="29699" name="AutoShape 4">
            <a:extLst>
              <a:ext uri="{FF2B5EF4-FFF2-40B4-BE49-F238E27FC236}">
                <a16:creationId xmlns:a16="http://schemas.microsoft.com/office/drawing/2014/main" id="{202113C9-3F17-1D40-A3F7-BD0A70C54C46}"/>
              </a:ext>
            </a:extLst>
          </p:cNvPr>
          <p:cNvCxnSpPr>
            <a:cxnSpLocks noChangeShapeType="1"/>
            <a:stCxn id="29697" idx="6"/>
            <a:endCxn id="29698" idx="2"/>
          </p:cNvCxnSpPr>
          <p:nvPr/>
        </p:nvCxnSpPr>
        <p:spPr bwMode="auto">
          <a:xfrm>
            <a:off x="3124200" y="1257300"/>
            <a:ext cx="33528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9700" name="Group 5">
            <a:extLst>
              <a:ext uri="{FF2B5EF4-FFF2-40B4-BE49-F238E27FC236}">
                <a16:creationId xmlns:a16="http://schemas.microsoft.com/office/drawing/2014/main" id="{AD8F5C74-35A3-B846-95FA-5E3360603B6D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685800"/>
            <a:ext cx="4953000" cy="5638800"/>
            <a:chOff x="2112" y="576"/>
            <a:chExt cx="1008" cy="960"/>
          </a:xfrm>
        </p:grpSpPr>
        <p:sp>
          <p:nvSpPr>
            <p:cNvPr id="29721" name="Line 6">
              <a:extLst>
                <a:ext uri="{FF2B5EF4-FFF2-40B4-BE49-F238E27FC236}">
                  <a16:creationId xmlns:a16="http://schemas.microsoft.com/office/drawing/2014/main" id="{0A05382D-CBDB-C14F-AACB-0994A84C3C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57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9722" name="Line 7">
              <a:extLst>
                <a:ext uri="{FF2B5EF4-FFF2-40B4-BE49-F238E27FC236}">
                  <a16:creationId xmlns:a16="http://schemas.microsoft.com/office/drawing/2014/main" id="{737CE96C-3070-8D42-A582-28CC534EC5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53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9723" name="Line 8">
              <a:extLst>
                <a:ext uri="{FF2B5EF4-FFF2-40B4-BE49-F238E27FC236}">
                  <a16:creationId xmlns:a16="http://schemas.microsoft.com/office/drawing/2014/main" id="{5E6D6225-C436-2D47-B86F-9A7656955E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57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9724" name="Line 9">
              <a:extLst>
                <a:ext uri="{FF2B5EF4-FFF2-40B4-BE49-F238E27FC236}">
                  <a16:creationId xmlns:a16="http://schemas.microsoft.com/office/drawing/2014/main" id="{134166D6-9024-CC4B-804D-EE0AECAE5F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81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9725" name="Line 10">
              <a:extLst>
                <a:ext uri="{FF2B5EF4-FFF2-40B4-BE49-F238E27FC236}">
                  <a16:creationId xmlns:a16="http://schemas.microsoft.com/office/drawing/2014/main" id="{D99BC4C2-1B43-ED43-8FDE-F7EF1AFDCB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816"/>
              <a:ext cx="720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9726" name="Line 11">
              <a:extLst>
                <a:ext uri="{FF2B5EF4-FFF2-40B4-BE49-F238E27FC236}">
                  <a16:creationId xmlns:a16="http://schemas.microsoft.com/office/drawing/2014/main" id="{3B298323-ABA9-874C-BCA4-DF7FB0BAB8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056"/>
              <a:ext cx="384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9727" name="Line 12">
              <a:extLst>
                <a:ext uri="{FF2B5EF4-FFF2-40B4-BE49-F238E27FC236}">
                  <a16:creationId xmlns:a16="http://schemas.microsoft.com/office/drawing/2014/main" id="{E546F71E-8784-1E41-9BE6-4A877F638B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296"/>
              <a:ext cx="672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9728" name="Line 13">
              <a:extLst>
                <a:ext uri="{FF2B5EF4-FFF2-40B4-BE49-F238E27FC236}">
                  <a16:creationId xmlns:a16="http://schemas.microsoft.com/office/drawing/2014/main" id="{294AE487-B61F-B248-9147-8BE1066AB8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056"/>
              <a:ext cx="0" cy="24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</p:grpSp>
      <p:sp>
        <p:nvSpPr>
          <p:cNvPr id="29701" name="Oval 14">
            <a:extLst>
              <a:ext uri="{FF2B5EF4-FFF2-40B4-BE49-F238E27FC236}">
                <a16:creationId xmlns:a16="http://schemas.microsoft.com/office/drawing/2014/main" id="{40C3D09C-1704-5D4F-A396-F1A939A06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4384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9702" name="Oval 15">
            <a:extLst>
              <a:ext uri="{FF2B5EF4-FFF2-40B4-BE49-F238E27FC236}">
                <a16:creationId xmlns:a16="http://schemas.microsoft.com/office/drawing/2014/main" id="{12296799-7161-804B-BA5F-504DF5A62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438400"/>
            <a:ext cx="838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9703" name="Oval 16">
            <a:extLst>
              <a:ext uri="{FF2B5EF4-FFF2-40B4-BE49-F238E27FC236}">
                <a16:creationId xmlns:a16="http://schemas.microsoft.com/office/drawing/2014/main" id="{FBA505C7-50A3-3745-95B0-1CA8F0A7E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181600"/>
            <a:ext cx="838200" cy="838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9704" name="Oval 17">
            <a:extLst>
              <a:ext uri="{FF2B5EF4-FFF2-40B4-BE49-F238E27FC236}">
                <a16:creationId xmlns:a16="http://schemas.microsoft.com/office/drawing/2014/main" id="{B673A063-FF9B-AB44-A1C8-4A4C8727C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181600"/>
            <a:ext cx="1295400" cy="8382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Goal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29705" name="Oval 18">
            <a:extLst>
              <a:ext uri="{FF2B5EF4-FFF2-40B4-BE49-F238E27FC236}">
                <a16:creationId xmlns:a16="http://schemas.microsoft.com/office/drawing/2014/main" id="{6E0A088A-4017-B24B-923D-A1A9435EB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7338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9706" name="Oval 19">
            <a:extLst>
              <a:ext uri="{FF2B5EF4-FFF2-40B4-BE49-F238E27FC236}">
                <a16:creationId xmlns:a16="http://schemas.microsoft.com/office/drawing/2014/main" id="{0B8ABF08-3F47-2344-B1D9-CC218BEAD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8</a:t>
            </a:r>
          </a:p>
        </p:txBody>
      </p:sp>
      <p:cxnSp>
        <p:nvCxnSpPr>
          <p:cNvPr id="29707" name="AutoShape 20">
            <a:extLst>
              <a:ext uri="{FF2B5EF4-FFF2-40B4-BE49-F238E27FC236}">
                <a16:creationId xmlns:a16="http://schemas.microsoft.com/office/drawing/2014/main" id="{5F014040-7AC5-BE45-B11C-388A9E7E9061}"/>
              </a:ext>
            </a:extLst>
          </p:cNvPr>
          <p:cNvCxnSpPr>
            <a:cxnSpLocks noChangeShapeType="1"/>
            <a:stCxn id="29698" idx="3"/>
            <a:endCxn id="29697" idx="5"/>
          </p:cNvCxnSpPr>
          <p:nvPr/>
        </p:nvCxnSpPr>
        <p:spPr bwMode="auto">
          <a:xfrm flipH="1" flipV="1">
            <a:off x="2922588" y="1554163"/>
            <a:ext cx="367665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8" name="AutoShape 21">
            <a:extLst>
              <a:ext uri="{FF2B5EF4-FFF2-40B4-BE49-F238E27FC236}">
                <a16:creationId xmlns:a16="http://schemas.microsoft.com/office/drawing/2014/main" id="{2FFA1913-45AC-A64B-9403-826D832ABFC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438900" y="20955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9" name="AutoShape 22">
            <a:extLst>
              <a:ext uri="{FF2B5EF4-FFF2-40B4-BE49-F238E27FC236}">
                <a16:creationId xmlns:a16="http://schemas.microsoft.com/office/drawing/2014/main" id="{D07E1E1A-2554-D945-A842-5CE33C3CC40E}"/>
              </a:ext>
            </a:extLst>
          </p:cNvPr>
          <p:cNvCxnSpPr>
            <a:cxnSpLocks noChangeShapeType="1"/>
            <a:stCxn id="29701" idx="7"/>
            <a:endCxn id="29698" idx="5"/>
          </p:cNvCxnSpPr>
          <p:nvPr/>
        </p:nvCxnSpPr>
        <p:spPr bwMode="auto">
          <a:xfrm rot="16200000">
            <a:off x="6727826" y="2095501"/>
            <a:ext cx="9302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0" name="AutoShape 23">
            <a:extLst>
              <a:ext uri="{FF2B5EF4-FFF2-40B4-BE49-F238E27FC236}">
                <a16:creationId xmlns:a16="http://schemas.microsoft.com/office/drawing/2014/main" id="{DB789284-14C0-8145-994F-3C84369F09DE}"/>
              </a:ext>
            </a:extLst>
          </p:cNvPr>
          <p:cNvCxnSpPr>
            <a:cxnSpLocks noChangeShapeType="1"/>
            <a:stCxn id="29701" idx="3"/>
            <a:endCxn id="29705" idx="1"/>
          </p:cNvCxnSpPr>
          <p:nvPr/>
        </p:nvCxnSpPr>
        <p:spPr bwMode="auto">
          <a:xfrm rot="5400000">
            <a:off x="6248401" y="3505201"/>
            <a:ext cx="701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1" name="AutoShape 24">
            <a:extLst>
              <a:ext uri="{FF2B5EF4-FFF2-40B4-BE49-F238E27FC236}">
                <a16:creationId xmlns:a16="http://schemas.microsoft.com/office/drawing/2014/main" id="{7ED2DA1B-677F-6344-A3CB-424000FC323E}"/>
              </a:ext>
            </a:extLst>
          </p:cNvPr>
          <p:cNvCxnSpPr>
            <a:cxnSpLocks noChangeShapeType="1"/>
            <a:stCxn id="29705" idx="7"/>
            <a:endCxn id="29701" idx="5"/>
          </p:cNvCxnSpPr>
          <p:nvPr/>
        </p:nvCxnSpPr>
        <p:spPr bwMode="auto">
          <a:xfrm flipV="1">
            <a:off x="7192963" y="3154364"/>
            <a:ext cx="0" cy="701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2" name="AutoShape 25">
            <a:extLst>
              <a:ext uri="{FF2B5EF4-FFF2-40B4-BE49-F238E27FC236}">
                <a16:creationId xmlns:a16="http://schemas.microsoft.com/office/drawing/2014/main" id="{5A768F20-3E04-1044-A493-91F774C9E46E}"/>
              </a:ext>
            </a:extLst>
          </p:cNvPr>
          <p:cNvCxnSpPr>
            <a:cxnSpLocks noChangeShapeType="1"/>
            <a:stCxn id="29705" idx="2"/>
            <a:endCxn id="29706" idx="6"/>
          </p:cNvCxnSpPr>
          <p:nvPr/>
        </p:nvCxnSpPr>
        <p:spPr bwMode="auto">
          <a:xfrm flipH="1">
            <a:off x="5638800" y="4152900"/>
            <a:ext cx="838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3" name="AutoShape 26">
            <a:extLst>
              <a:ext uri="{FF2B5EF4-FFF2-40B4-BE49-F238E27FC236}">
                <a16:creationId xmlns:a16="http://schemas.microsoft.com/office/drawing/2014/main" id="{CE7CA14A-B3CE-BA43-AB22-E2C7CF13C496}"/>
              </a:ext>
            </a:extLst>
          </p:cNvPr>
          <p:cNvCxnSpPr>
            <a:cxnSpLocks noChangeShapeType="1"/>
            <a:stCxn id="29706" idx="5"/>
            <a:endCxn id="29705" idx="3"/>
          </p:cNvCxnSpPr>
          <p:nvPr/>
        </p:nvCxnSpPr>
        <p:spPr bwMode="auto">
          <a:xfrm>
            <a:off x="5516564" y="4449763"/>
            <a:ext cx="1082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4" name="AutoShape 27">
            <a:extLst>
              <a:ext uri="{FF2B5EF4-FFF2-40B4-BE49-F238E27FC236}">
                <a16:creationId xmlns:a16="http://schemas.microsoft.com/office/drawing/2014/main" id="{FD468A64-8A02-FD47-B739-2AE175AB7EDB}"/>
              </a:ext>
            </a:extLst>
          </p:cNvPr>
          <p:cNvCxnSpPr>
            <a:cxnSpLocks noChangeShapeType="1"/>
            <a:stCxn id="29702" idx="5"/>
            <a:endCxn id="29701" idx="3"/>
          </p:cNvCxnSpPr>
          <p:nvPr/>
        </p:nvCxnSpPr>
        <p:spPr bwMode="auto">
          <a:xfrm>
            <a:off x="3840164" y="3154363"/>
            <a:ext cx="27590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5" name="AutoShape 28">
            <a:extLst>
              <a:ext uri="{FF2B5EF4-FFF2-40B4-BE49-F238E27FC236}">
                <a16:creationId xmlns:a16="http://schemas.microsoft.com/office/drawing/2014/main" id="{4C869BB6-624D-AF48-BB41-16550F6FD875}"/>
              </a:ext>
            </a:extLst>
          </p:cNvPr>
          <p:cNvCxnSpPr>
            <a:cxnSpLocks noChangeShapeType="1"/>
            <a:stCxn id="29701" idx="2"/>
            <a:endCxn id="29702" idx="6"/>
          </p:cNvCxnSpPr>
          <p:nvPr/>
        </p:nvCxnSpPr>
        <p:spPr bwMode="auto">
          <a:xfrm flipH="1">
            <a:off x="3962400" y="2857500"/>
            <a:ext cx="2514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6" name="AutoShape 29">
            <a:extLst>
              <a:ext uri="{FF2B5EF4-FFF2-40B4-BE49-F238E27FC236}">
                <a16:creationId xmlns:a16="http://schemas.microsoft.com/office/drawing/2014/main" id="{DD08ABB8-F497-3B45-92A4-1B174378B9C1}"/>
              </a:ext>
            </a:extLst>
          </p:cNvPr>
          <p:cNvCxnSpPr>
            <a:cxnSpLocks noChangeShapeType="1"/>
            <a:stCxn id="29702" idx="3"/>
            <a:endCxn id="29703" idx="1"/>
          </p:cNvCxnSpPr>
          <p:nvPr/>
        </p:nvCxnSpPr>
        <p:spPr bwMode="auto">
          <a:xfrm>
            <a:off x="3246438" y="3154364"/>
            <a:ext cx="0" cy="2149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7" name="AutoShape 30">
            <a:extLst>
              <a:ext uri="{FF2B5EF4-FFF2-40B4-BE49-F238E27FC236}">
                <a16:creationId xmlns:a16="http://schemas.microsoft.com/office/drawing/2014/main" id="{438C6B3C-C24F-CA42-84AB-5FD7442BB3AD}"/>
              </a:ext>
            </a:extLst>
          </p:cNvPr>
          <p:cNvCxnSpPr>
            <a:cxnSpLocks noChangeShapeType="1"/>
            <a:stCxn id="29703" idx="7"/>
            <a:endCxn id="29702" idx="5"/>
          </p:cNvCxnSpPr>
          <p:nvPr/>
        </p:nvCxnSpPr>
        <p:spPr bwMode="auto">
          <a:xfrm flipV="1">
            <a:off x="3840163" y="3154364"/>
            <a:ext cx="0" cy="2149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8" name="Text Box 31">
            <a:extLst>
              <a:ext uri="{FF2B5EF4-FFF2-40B4-BE49-F238E27FC236}">
                <a16:creationId xmlns:a16="http://schemas.microsoft.com/office/drawing/2014/main" id="{21A93E36-DDCA-924A-BA4D-624D88432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685800"/>
            <a:ext cx="2362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2400">
                <a:latin typeface="Arial" panose="020B0604020202020204" pitchFamily="34" charset="0"/>
              </a:rPr>
              <a:t>Let</a:t>
            </a:r>
            <a:r>
              <a:rPr lang="en-US" altLang="en-US" sz="2400">
                <a:latin typeface="Arial" panose="020B0604020202020204" pitchFamily="34" charset="0"/>
              </a:rPr>
              <a:t>’</a:t>
            </a:r>
            <a:r>
              <a:rPr lang="en-US" altLang="en-PT" sz="2400">
                <a:latin typeface="Arial" panose="020B0604020202020204" pitchFamily="34" charset="0"/>
              </a:rPr>
              <a:t>s suppose after a couple of moves, we end up at S5 again</a:t>
            </a:r>
          </a:p>
        </p:txBody>
      </p:sp>
      <p:cxnSp>
        <p:nvCxnSpPr>
          <p:cNvPr id="29719" name="AutoShape 32">
            <a:extLst>
              <a:ext uri="{FF2B5EF4-FFF2-40B4-BE49-F238E27FC236}">
                <a16:creationId xmlns:a16="http://schemas.microsoft.com/office/drawing/2014/main" id="{B007401F-4935-2D4C-9FF7-D36E94B12EA4}"/>
              </a:ext>
            </a:extLst>
          </p:cNvPr>
          <p:cNvCxnSpPr>
            <a:cxnSpLocks noChangeShapeType="1"/>
            <a:stCxn id="29703" idx="5"/>
            <a:endCxn id="29704" idx="3"/>
          </p:cNvCxnSpPr>
          <p:nvPr/>
        </p:nvCxnSpPr>
        <p:spPr bwMode="auto">
          <a:xfrm>
            <a:off x="3840163" y="5897563"/>
            <a:ext cx="3892550" cy="38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0" name="AutoShape 33">
            <a:extLst>
              <a:ext uri="{FF2B5EF4-FFF2-40B4-BE49-F238E27FC236}">
                <a16:creationId xmlns:a16="http://schemas.microsoft.com/office/drawing/2014/main" id="{2A7CA1B8-5235-5940-8A4E-052ECE570FCD}"/>
              </a:ext>
            </a:extLst>
          </p:cNvPr>
          <p:cNvCxnSpPr>
            <a:cxnSpLocks noChangeShapeType="1"/>
            <a:stCxn id="29704" idx="2"/>
            <a:endCxn id="29703" idx="6"/>
          </p:cNvCxnSpPr>
          <p:nvPr/>
        </p:nvCxnSpPr>
        <p:spPr bwMode="auto">
          <a:xfrm flipH="1">
            <a:off x="3962400" y="5600700"/>
            <a:ext cx="35433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Oval 2">
            <a:extLst>
              <a:ext uri="{FF2B5EF4-FFF2-40B4-BE49-F238E27FC236}">
                <a16:creationId xmlns:a16="http://schemas.microsoft.com/office/drawing/2014/main" id="{D3035DEC-42CE-3E48-9356-9F20BAAEA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838200"/>
            <a:ext cx="13716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Start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30722" name="Oval 3">
            <a:extLst>
              <a:ext uri="{FF2B5EF4-FFF2-40B4-BE49-F238E27FC236}">
                <a16:creationId xmlns:a16="http://schemas.microsoft.com/office/drawing/2014/main" id="{B6D019EA-CC10-BE46-BF7A-7FBF43C8A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914400"/>
            <a:ext cx="838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2</a:t>
            </a:r>
          </a:p>
        </p:txBody>
      </p:sp>
      <p:cxnSp>
        <p:nvCxnSpPr>
          <p:cNvPr id="30723" name="AutoShape 4">
            <a:extLst>
              <a:ext uri="{FF2B5EF4-FFF2-40B4-BE49-F238E27FC236}">
                <a16:creationId xmlns:a16="http://schemas.microsoft.com/office/drawing/2014/main" id="{AB115B72-8DCC-2246-AE91-C658B101527F}"/>
              </a:ext>
            </a:extLst>
          </p:cNvPr>
          <p:cNvCxnSpPr>
            <a:cxnSpLocks noChangeShapeType="1"/>
            <a:stCxn id="30721" idx="6"/>
            <a:endCxn id="30722" idx="2"/>
          </p:cNvCxnSpPr>
          <p:nvPr/>
        </p:nvCxnSpPr>
        <p:spPr bwMode="auto">
          <a:xfrm>
            <a:off x="3124200" y="1257300"/>
            <a:ext cx="33528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0724" name="Group 5">
            <a:extLst>
              <a:ext uri="{FF2B5EF4-FFF2-40B4-BE49-F238E27FC236}">
                <a16:creationId xmlns:a16="http://schemas.microsoft.com/office/drawing/2014/main" id="{D3DDA9B2-5811-6E4A-96E0-770B9935DACC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685800"/>
            <a:ext cx="4953000" cy="5638800"/>
            <a:chOff x="2112" y="576"/>
            <a:chExt cx="1008" cy="960"/>
          </a:xfrm>
        </p:grpSpPr>
        <p:sp>
          <p:nvSpPr>
            <p:cNvPr id="30745" name="Line 6">
              <a:extLst>
                <a:ext uri="{FF2B5EF4-FFF2-40B4-BE49-F238E27FC236}">
                  <a16:creationId xmlns:a16="http://schemas.microsoft.com/office/drawing/2014/main" id="{1EE78693-7528-7045-8A8B-9785649546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57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30746" name="Line 7">
              <a:extLst>
                <a:ext uri="{FF2B5EF4-FFF2-40B4-BE49-F238E27FC236}">
                  <a16:creationId xmlns:a16="http://schemas.microsoft.com/office/drawing/2014/main" id="{311E27F2-8845-4644-A2EF-5EA4284BD2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53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30747" name="Line 8">
              <a:extLst>
                <a:ext uri="{FF2B5EF4-FFF2-40B4-BE49-F238E27FC236}">
                  <a16:creationId xmlns:a16="http://schemas.microsoft.com/office/drawing/2014/main" id="{10223F78-DDBA-0B4D-BF05-5FAB286DB7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57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30748" name="Line 9">
              <a:extLst>
                <a:ext uri="{FF2B5EF4-FFF2-40B4-BE49-F238E27FC236}">
                  <a16:creationId xmlns:a16="http://schemas.microsoft.com/office/drawing/2014/main" id="{8F0D1676-5C51-954C-88CC-1C5CE41A52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81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30749" name="Line 10">
              <a:extLst>
                <a:ext uri="{FF2B5EF4-FFF2-40B4-BE49-F238E27FC236}">
                  <a16:creationId xmlns:a16="http://schemas.microsoft.com/office/drawing/2014/main" id="{6B83C901-1A45-3B45-AADC-7AFDC0F1B8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816"/>
              <a:ext cx="720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30750" name="Line 11">
              <a:extLst>
                <a:ext uri="{FF2B5EF4-FFF2-40B4-BE49-F238E27FC236}">
                  <a16:creationId xmlns:a16="http://schemas.microsoft.com/office/drawing/2014/main" id="{B3A65152-FF38-B446-BA28-A026C4D9D5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056"/>
              <a:ext cx="384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30751" name="Line 12">
              <a:extLst>
                <a:ext uri="{FF2B5EF4-FFF2-40B4-BE49-F238E27FC236}">
                  <a16:creationId xmlns:a16="http://schemas.microsoft.com/office/drawing/2014/main" id="{EC17FDBF-8759-0845-8B78-B25CDB6373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296"/>
              <a:ext cx="672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30752" name="Line 13">
              <a:extLst>
                <a:ext uri="{FF2B5EF4-FFF2-40B4-BE49-F238E27FC236}">
                  <a16:creationId xmlns:a16="http://schemas.microsoft.com/office/drawing/2014/main" id="{FCFFCDCF-751F-0D41-AD07-F121C6FF69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056"/>
              <a:ext cx="0" cy="24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</p:grpSp>
      <p:sp>
        <p:nvSpPr>
          <p:cNvPr id="30725" name="Oval 14">
            <a:extLst>
              <a:ext uri="{FF2B5EF4-FFF2-40B4-BE49-F238E27FC236}">
                <a16:creationId xmlns:a16="http://schemas.microsoft.com/office/drawing/2014/main" id="{8FCE6C86-1AE8-984F-ABD3-ECFBF9D70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4384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0726" name="Oval 15">
            <a:extLst>
              <a:ext uri="{FF2B5EF4-FFF2-40B4-BE49-F238E27FC236}">
                <a16:creationId xmlns:a16="http://schemas.microsoft.com/office/drawing/2014/main" id="{4E0D1D57-26A9-184C-A976-C84FB6661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438400"/>
            <a:ext cx="838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0727" name="Oval 16">
            <a:extLst>
              <a:ext uri="{FF2B5EF4-FFF2-40B4-BE49-F238E27FC236}">
                <a16:creationId xmlns:a16="http://schemas.microsoft.com/office/drawing/2014/main" id="{0A605F47-8338-644E-B410-BE288A3E9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181600"/>
            <a:ext cx="838200" cy="838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0728" name="Oval 17">
            <a:extLst>
              <a:ext uri="{FF2B5EF4-FFF2-40B4-BE49-F238E27FC236}">
                <a16:creationId xmlns:a16="http://schemas.microsoft.com/office/drawing/2014/main" id="{99801AA3-782C-6640-9B64-9A3510014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181600"/>
            <a:ext cx="1295400" cy="8382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Goal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30729" name="Oval 18">
            <a:extLst>
              <a:ext uri="{FF2B5EF4-FFF2-40B4-BE49-F238E27FC236}">
                <a16:creationId xmlns:a16="http://schemas.microsoft.com/office/drawing/2014/main" id="{8246FFDF-9270-9643-9B41-81B2B927F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7338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30730" name="Oval 19">
            <a:extLst>
              <a:ext uri="{FF2B5EF4-FFF2-40B4-BE49-F238E27FC236}">
                <a16:creationId xmlns:a16="http://schemas.microsoft.com/office/drawing/2014/main" id="{8650CEE7-C939-C446-9A06-F6A9CFCC8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8</a:t>
            </a:r>
          </a:p>
        </p:txBody>
      </p:sp>
      <p:cxnSp>
        <p:nvCxnSpPr>
          <p:cNvPr id="30731" name="AutoShape 20">
            <a:extLst>
              <a:ext uri="{FF2B5EF4-FFF2-40B4-BE49-F238E27FC236}">
                <a16:creationId xmlns:a16="http://schemas.microsoft.com/office/drawing/2014/main" id="{BD99773C-2A5E-F64A-944E-048A41D1548A}"/>
              </a:ext>
            </a:extLst>
          </p:cNvPr>
          <p:cNvCxnSpPr>
            <a:cxnSpLocks noChangeShapeType="1"/>
            <a:stCxn id="30722" idx="3"/>
            <a:endCxn id="30721" idx="5"/>
          </p:cNvCxnSpPr>
          <p:nvPr/>
        </p:nvCxnSpPr>
        <p:spPr bwMode="auto">
          <a:xfrm flipH="1" flipV="1">
            <a:off x="2922588" y="1554163"/>
            <a:ext cx="367665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2" name="AutoShape 21">
            <a:extLst>
              <a:ext uri="{FF2B5EF4-FFF2-40B4-BE49-F238E27FC236}">
                <a16:creationId xmlns:a16="http://schemas.microsoft.com/office/drawing/2014/main" id="{E1C660AC-733D-DF4B-A199-115D09A5F02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438900" y="20955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3" name="AutoShape 22">
            <a:extLst>
              <a:ext uri="{FF2B5EF4-FFF2-40B4-BE49-F238E27FC236}">
                <a16:creationId xmlns:a16="http://schemas.microsoft.com/office/drawing/2014/main" id="{4E1D0742-5AAD-554F-A320-753F1C8588A4}"/>
              </a:ext>
            </a:extLst>
          </p:cNvPr>
          <p:cNvCxnSpPr>
            <a:cxnSpLocks noChangeShapeType="1"/>
            <a:stCxn id="30725" idx="7"/>
            <a:endCxn id="30722" idx="5"/>
          </p:cNvCxnSpPr>
          <p:nvPr/>
        </p:nvCxnSpPr>
        <p:spPr bwMode="auto">
          <a:xfrm rot="16200000">
            <a:off x="6727826" y="2095501"/>
            <a:ext cx="9302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4" name="AutoShape 23">
            <a:extLst>
              <a:ext uri="{FF2B5EF4-FFF2-40B4-BE49-F238E27FC236}">
                <a16:creationId xmlns:a16="http://schemas.microsoft.com/office/drawing/2014/main" id="{6724B9D1-9068-8C4A-85D6-015ECC48C765}"/>
              </a:ext>
            </a:extLst>
          </p:cNvPr>
          <p:cNvCxnSpPr>
            <a:cxnSpLocks noChangeShapeType="1"/>
            <a:stCxn id="30725" idx="3"/>
            <a:endCxn id="30729" idx="1"/>
          </p:cNvCxnSpPr>
          <p:nvPr/>
        </p:nvCxnSpPr>
        <p:spPr bwMode="auto">
          <a:xfrm rot="5400000">
            <a:off x="6248401" y="3505201"/>
            <a:ext cx="701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5" name="AutoShape 24">
            <a:extLst>
              <a:ext uri="{FF2B5EF4-FFF2-40B4-BE49-F238E27FC236}">
                <a16:creationId xmlns:a16="http://schemas.microsoft.com/office/drawing/2014/main" id="{7FA773FC-D593-BE40-8E4A-50D6A6321FCB}"/>
              </a:ext>
            </a:extLst>
          </p:cNvPr>
          <p:cNvCxnSpPr>
            <a:cxnSpLocks noChangeShapeType="1"/>
            <a:stCxn id="30729" idx="7"/>
            <a:endCxn id="30725" idx="5"/>
          </p:cNvCxnSpPr>
          <p:nvPr/>
        </p:nvCxnSpPr>
        <p:spPr bwMode="auto">
          <a:xfrm flipV="1">
            <a:off x="7192963" y="3154364"/>
            <a:ext cx="0" cy="701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6" name="AutoShape 25">
            <a:extLst>
              <a:ext uri="{FF2B5EF4-FFF2-40B4-BE49-F238E27FC236}">
                <a16:creationId xmlns:a16="http://schemas.microsoft.com/office/drawing/2014/main" id="{24AFF9DC-6058-4946-A55A-B9CB37389EAF}"/>
              </a:ext>
            </a:extLst>
          </p:cNvPr>
          <p:cNvCxnSpPr>
            <a:cxnSpLocks noChangeShapeType="1"/>
            <a:stCxn id="30729" idx="2"/>
            <a:endCxn id="30730" idx="6"/>
          </p:cNvCxnSpPr>
          <p:nvPr/>
        </p:nvCxnSpPr>
        <p:spPr bwMode="auto">
          <a:xfrm flipH="1">
            <a:off x="5638800" y="4152900"/>
            <a:ext cx="838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7" name="AutoShape 26">
            <a:extLst>
              <a:ext uri="{FF2B5EF4-FFF2-40B4-BE49-F238E27FC236}">
                <a16:creationId xmlns:a16="http://schemas.microsoft.com/office/drawing/2014/main" id="{CD827429-321C-F54C-B4A0-771EAA2453E4}"/>
              </a:ext>
            </a:extLst>
          </p:cNvPr>
          <p:cNvCxnSpPr>
            <a:cxnSpLocks noChangeShapeType="1"/>
            <a:stCxn id="30730" idx="5"/>
            <a:endCxn id="30729" idx="3"/>
          </p:cNvCxnSpPr>
          <p:nvPr/>
        </p:nvCxnSpPr>
        <p:spPr bwMode="auto">
          <a:xfrm>
            <a:off x="5516564" y="4449763"/>
            <a:ext cx="1082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8" name="AutoShape 27">
            <a:extLst>
              <a:ext uri="{FF2B5EF4-FFF2-40B4-BE49-F238E27FC236}">
                <a16:creationId xmlns:a16="http://schemas.microsoft.com/office/drawing/2014/main" id="{E29ADE6F-93A5-E94B-B3B2-0FBB10A6B496}"/>
              </a:ext>
            </a:extLst>
          </p:cNvPr>
          <p:cNvCxnSpPr>
            <a:cxnSpLocks noChangeShapeType="1"/>
            <a:stCxn id="30726" idx="5"/>
            <a:endCxn id="30725" idx="3"/>
          </p:cNvCxnSpPr>
          <p:nvPr/>
        </p:nvCxnSpPr>
        <p:spPr bwMode="auto">
          <a:xfrm>
            <a:off x="3840164" y="3154363"/>
            <a:ext cx="27590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9" name="AutoShape 28">
            <a:extLst>
              <a:ext uri="{FF2B5EF4-FFF2-40B4-BE49-F238E27FC236}">
                <a16:creationId xmlns:a16="http://schemas.microsoft.com/office/drawing/2014/main" id="{EDBB4057-3E97-D245-B573-B4348FBB8E44}"/>
              </a:ext>
            </a:extLst>
          </p:cNvPr>
          <p:cNvCxnSpPr>
            <a:cxnSpLocks noChangeShapeType="1"/>
            <a:stCxn id="30725" idx="2"/>
            <a:endCxn id="30726" idx="6"/>
          </p:cNvCxnSpPr>
          <p:nvPr/>
        </p:nvCxnSpPr>
        <p:spPr bwMode="auto">
          <a:xfrm flipH="1">
            <a:off x="3962400" y="2857500"/>
            <a:ext cx="2514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0" name="AutoShape 29">
            <a:extLst>
              <a:ext uri="{FF2B5EF4-FFF2-40B4-BE49-F238E27FC236}">
                <a16:creationId xmlns:a16="http://schemas.microsoft.com/office/drawing/2014/main" id="{7AC07AF5-7320-D448-8E5A-67088E6C16B5}"/>
              </a:ext>
            </a:extLst>
          </p:cNvPr>
          <p:cNvCxnSpPr>
            <a:cxnSpLocks noChangeShapeType="1"/>
            <a:stCxn id="30726" idx="3"/>
            <a:endCxn id="30727" idx="1"/>
          </p:cNvCxnSpPr>
          <p:nvPr/>
        </p:nvCxnSpPr>
        <p:spPr bwMode="auto">
          <a:xfrm>
            <a:off x="3246438" y="3154364"/>
            <a:ext cx="0" cy="21494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1" name="AutoShape 30">
            <a:extLst>
              <a:ext uri="{FF2B5EF4-FFF2-40B4-BE49-F238E27FC236}">
                <a16:creationId xmlns:a16="http://schemas.microsoft.com/office/drawing/2014/main" id="{FC47E940-775F-1544-8C0C-2BF92B19E67E}"/>
              </a:ext>
            </a:extLst>
          </p:cNvPr>
          <p:cNvCxnSpPr>
            <a:cxnSpLocks noChangeShapeType="1"/>
            <a:stCxn id="30727" idx="7"/>
            <a:endCxn id="30726" idx="5"/>
          </p:cNvCxnSpPr>
          <p:nvPr/>
        </p:nvCxnSpPr>
        <p:spPr bwMode="auto">
          <a:xfrm flipV="1">
            <a:off x="3840163" y="3154364"/>
            <a:ext cx="0" cy="2149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42" name="Text Box 31">
            <a:extLst>
              <a:ext uri="{FF2B5EF4-FFF2-40B4-BE49-F238E27FC236}">
                <a16:creationId xmlns:a16="http://schemas.microsoft.com/office/drawing/2014/main" id="{7D1C911F-8254-6F45-8141-CFF082769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685800"/>
            <a:ext cx="2362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1800">
                <a:latin typeface="Arial" panose="020B0604020202020204" pitchFamily="34" charset="0"/>
              </a:rPr>
              <a:t>S5 is likely to lead to GOAL through strenghtened route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PT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1800">
                <a:latin typeface="Arial" panose="020B0604020202020204" pitchFamily="34" charset="0"/>
              </a:rPr>
              <a:t>In reinforcement learning, strength is also </a:t>
            </a:r>
            <a:r>
              <a:rPr lang="en-US" altLang="en-PT" sz="1800" i="1">
                <a:latin typeface="Arial" panose="020B0604020202020204" pitchFamily="34" charset="0"/>
              </a:rPr>
              <a:t>passed back</a:t>
            </a:r>
            <a:r>
              <a:rPr lang="en-US" altLang="en-PT" sz="1800">
                <a:latin typeface="Arial" panose="020B0604020202020204" pitchFamily="34" charset="0"/>
              </a:rPr>
              <a:t> to the last state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PT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1800">
                <a:latin typeface="Arial" panose="020B0604020202020204" pitchFamily="34" charset="0"/>
              </a:rPr>
              <a:t>This paves the way for the next time going through maze</a:t>
            </a:r>
          </a:p>
        </p:txBody>
      </p:sp>
      <p:cxnSp>
        <p:nvCxnSpPr>
          <p:cNvPr id="30743" name="AutoShape 32">
            <a:extLst>
              <a:ext uri="{FF2B5EF4-FFF2-40B4-BE49-F238E27FC236}">
                <a16:creationId xmlns:a16="http://schemas.microsoft.com/office/drawing/2014/main" id="{C7E88E98-1193-1349-B85D-F5B732C9AD8F}"/>
              </a:ext>
            </a:extLst>
          </p:cNvPr>
          <p:cNvCxnSpPr>
            <a:cxnSpLocks noChangeShapeType="1"/>
            <a:stCxn id="30727" idx="5"/>
            <a:endCxn id="30728" idx="3"/>
          </p:cNvCxnSpPr>
          <p:nvPr/>
        </p:nvCxnSpPr>
        <p:spPr bwMode="auto">
          <a:xfrm>
            <a:off x="3840163" y="5897563"/>
            <a:ext cx="3892550" cy="38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4" name="AutoShape 33">
            <a:extLst>
              <a:ext uri="{FF2B5EF4-FFF2-40B4-BE49-F238E27FC236}">
                <a16:creationId xmlns:a16="http://schemas.microsoft.com/office/drawing/2014/main" id="{CD339B1A-970C-4D45-A785-ACA9FC7BCC46}"/>
              </a:ext>
            </a:extLst>
          </p:cNvPr>
          <p:cNvCxnSpPr>
            <a:cxnSpLocks noChangeShapeType="1"/>
            <a:stCxn id="30728" idx="2"/>
            <a:endCxn id="30727" idx="6"/>
          </p:cNvCxnSpPr>
          <p:nvPr/>
        </p:nvCxnSpPr>
        <p:spPr bwMode="auto">
          <a:xfrm flipH="1">
            <a:off x="3962400" y="5600700"/>
            <a:ext cx="35433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Oval 2">
            <a:extLst>
              <a:ext uri="{FF2B5EF4-FFF2-40B4-BE49-F238E27FC236}">
                <a16:creationId xmlns:a16="http://schemas.microsoft.com/office/drawing/2014/main" id="{02673728-2800-A945-A71B-96052E8E4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838200"/>
            <a:ext cx="13716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Start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31746" name="Oval 3">
            <a:extLst>
              <a:ext uri="{FF2B5EF4-FFF2-40B4-BE49-F238E27FC236}">
                <a16:creationId xmlns:a16="http://schemas.microsoft.com/office/drawing/2014/main" id="{641A1D2A-E069-B948-BB8E-EF59133CB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914400"/>
            <a:ext cx="838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2</a:t>
            </a:r>
          </a:p>
        </p:txBody>
      </p:sp>
      <p:cxnSp>
        <p:nvCxnSpPr>
          <p:cNvPr id="31747" name="AutoShape 4">
            <a:extLst>
              <a:ext uri="{FF2B5EF4-FFF2-40B4-BE49-F238E27FC236}">
                <a16:creationId xmlns:a16="http://schemas.microsoft.com/office/drawing/2014/main" id="{E3973DE3-6022-FC4A-8E76-91015C7C1E26}"/>
              </a:ext>
            </a:extLst>
          </p:cNvPr>
          <p:cNvCxnSpPr>
            <a:cxnSpLocks noChangeShapeType="1"/>
            <a:stCxn id="31745" idx="6"/>
            <a:endCxn id="31746" idx="2"/>
          </p:cNvCxnSpPr>
          <p:nvPr/>
        </p:nvCxnSpPr>
        <p:spPr bwMode="auto">
          <a:xfrm>
            <a:off x="3124200" y="1257300"/>
            <a:ext cx="3352800" cy="76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1748" name="Group 5">
            <a:extLst>
              <a:ext uri="{FF2B5EF4-FFF2-40B4-BE49-F238E27FC236}">
                <a16:creationId xmlns:a16="http://schemas.microsoft.com/office/drawing/2014/main" id="{A0B2F28C-E1D8-0F4B-9C42-FC683972C2A2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685800"/>
            <a:ext cx="4953000" cy="5638800"/>
            <a:chOff x="2112" y="576"/>
            <a:chExt cx="1008" cy="960"/>
          </a:xfrm>
        </p:grpSpPr>
        <p:sp>
          <p:nvSpPr>
            <p:cNvPr id="31769" name="Line 6">
              <a:extLst>
                <a:ext uri="{FF2B5EF4-FFF2-40B4-BE49-F238E27FC236}">
                  <a16:creationId xmlns:a16="http://schemas.microsoft.com/office/drawing/2014/main" id="{EB68184E-ECD4-B640-8436-D3F60FA74D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57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31770" name="Line 7">
              <a:extLst>
                <a:ext uri="{FF2B5EF4-FFF2-40B4-BE49-F238E27FC236}">
                  <a16:creationId xmlns:a16="http://schemas.microsoft.com/office/drawing/2014/main" id="{780B523B-EE3A-3548-987C-55CDE01B60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53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31771" name="Line 8">
              <a:extLst>
                <a:ext uri="{FF2B5EF4-FFF2-40B4-BE49-F238E27FC236}">
                  <a16:creationId xmlns:a16="http://schemas.microsoft.com/office/drawing/2014/main" id="{859E6221-6705-4D43-B962-B466C1C116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57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31772" name="Line 9">
              <a:extLst>
                <a:ext uri="{FF2B5EF4-FFF2-40B4-BE49-F238E27FC236}">
                  <a16:creationId xmlns:a16="http://schemas.microsoft.com/office/drawing/2014/main" id="{5C669548-52D3-CA4B-A7B3-93035F43FB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81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31773" name="Line 10">
              <a:extLst>
                <a:ext uri="{FF2B5EF4-FFF2-40B4-BE49-F238E27FC236}">
                  <a16:creationId xmlns:a16="http://schemas.microsoft.com/office/drawing/2014/main" id="{7E5327B7-CB45-7540-BD52-4F92D71DAC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816"/>
              <a:ext cx="720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31774" name="Line 11">
              <a:extLst>
                <a:ext uri="{FF2B5EF4-FFF2-40B4-BE49-F238E27FC236}">
                  <a16:creationId xmlns:a16="http://schemas.microsoft.com/office/drawing/2014/main" id="{5312ED54-3D28-B744-8BF8-D86B4B5E74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056"/>
              <a:ext cx="384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31775" name="Line 12">
              <a:extLst>
                <a:ext uri="{FF2B5EF4-FFF2-40B4-BE49-F238E27FC236}">
                  <a16:creationId xmlns:a16="http://schemas.microsoft.com/office/drawing/2014/main" id="{40B83FAD-9A42-7B40-AF82-942AD11F89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296"/>
              <a:ext cx="672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31776" name="Line 13">
              <a:extLst>
                <a:ext uri="{FF2B5EF4-FFF2-40B4-BE49-F238E27FC236}">
                  <a16:creationId xmlns:a16="http://schemas.microsoft.com/office/drawing/2014/main" id="{3C6A18C5-B711-CD4F-84C0-2C38D27964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056"/>
              <a:ext cx="0" cy="24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</p:grpSp>
      <p:sp>
        <p:nvSpPr>
          <p:cNvPr id="31749" name="Oval 14">
            <a:extLst>
              <a:ext uri="{FF2B5EF4-FFF2-40B4-BE49-F238E27FC236}">
                <a16:creationId xmlns:a16="http://schemas.microsoft.com/office/drawing/2014/main" id="{8AAB3310-80E0-4244-8401-A41397D79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438400"/>
            <a:ext cx="838200" cy="8382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1750" name="Oval 15">
            <a:extLst>
              <a:ext uri="{FF2B5EF4-FFF2-40B4-BE49-F238E27FC236}">
                <a16:creationId xmlns:a16="http://schemas.microsoft.com/office/drawing/2014/main" id="{7A3DF6E3-C670-1641-9CE7-DFE9BCCA9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438400"/>
            <a:ext cx="838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1751" name="Oval 16">
            <a:extLst>
              <a:ext uri="{FF2B5EF4-FFF2-40B4-BE49-F238E27FC236}">
                <a16:creationId xmlns:a16="http://schemas.microsoft.com/office/drawing/2014/main" id="{D9D507E1-24CA-C24B-BCCE-E70F6F475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1816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1752" name="Oval 17">
            <a:extLst>
              <a:ext uri="{FF2B5EF4-FFF2-40B4-BE49-F238E27FC236}">
                <a16:creationId xmlns:a16="http://schemas.microsoft.com/office/drawing/2014/main" id="{87E7C05F-325F-0B43-BD7E-F8FA723F3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181600"/>
            <a:ext cx="1295400" cy="8382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Goal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31753" name="Oval 18">
            <a:extLst>
              <a:ext uri="{FF2B5EF4-FFF2-40B4-BE49-F238E27FC236}">
                <a16:creationId xmlns:a16="http://schemas.microsoft.com/office/drawing/2014/main" id="{FB8EEF42-C47A-E24C-88D0-8FC8A09D5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7338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31754" name="Oval 19">
            <a:extLst>
              <a:ext uri="{FF2B5EF4-FFF2-40B4-BE49-F238E27FC236}">
                <a16:creationId xmlns:a16="http://schemas.microsoft.com/office/drawing/2014/main" id="{CD507763-4687-D740-AB3A-A14646306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8</a:t>
            </a:r>
          </a:p>
        </p:txBody>
      </p:sp>
      <p:cxnSp>
        <p:nvCxnSpPr>
          <p:cNvPr id="31755" name="AutoShape 20">
            <a:extLst>
              <a:ext uri="{FF2B5EF4-FFF2-40B4-BE49-F238E27FC236}">
                <a16:creationId xmlns:a16="http://schemas.microsoft.com/office/drawing/2014/main" id="{BE9574E9-67E7-CE4E-94EA-67BA43C74DAD}"/>
              </a:ext>
            </a:extLst>
          </p:cNvPr>
          <p:cNvCxnSpPr>
            <a:cxnSpLocks noChangeShapeType="1"/>
            <a:stCxn id="31746" idx="3"/>
            <a:endCxn id="31745" idx="5"/>
          </p:cNvCxnSpPr>
          <p:nvPr/>
        </p:nvCxnSpPr>
        <p:spPr bwMode="auto">
          <a:xfrm flipH="1" flipV="1">
            <a:off x="2922588" y="1554163"/>
            <a:ext cx="367665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6" name="AutoShape 21">
            <a:extLst>
              <a:ext uri="{FF2B5EF4-FFF2-40B4-BE49-F238E27FC236}">
                <a16:creationId xmlns:a16="http://schemas.microsoft.com/office/drawing/2014/main" id="{26727DFC-8462-004F-AE30-E0EF78F2F08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438900" y="2095500"/>
            <a:ext cx="6858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7" name="AutoShape 22">
            <a:extLst>
              <a:ext uri="{FF2B5EF4-FFF2-40B4-BE49-F238E27FC236}">
                <a16:creationId xmlns:a16="http://schemas.microsoft.com/office/drawing/2014/main" id="{D623812F-0198-7B4B-9429-CDB14DCB8658}"/>
              </a:ext>
            </a:extLst>
          </p:cNvPr>
          <p:cNvCxnSpPr>
            <a:cxnSpLocks noChangeShapeType="1"/>
            <a:stCxn id="31749" idx="7"/>
            <a:endCxn id="31746" idx="5"/>
          </p:cNvCxnSpPr>
          <p:nvPr/>
        </p:nvCxnSpPr>
        <p:spPr bwMode="auto">
          <a:xfrm rot="16200000">
            <a:off x="6727826" y="2095501"/>
            <a:ext cx="9302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8" name="AutoShape 23">
            <a:extLst>
              <a:ext uri="{FF2B5EF4-FFF2-40B4-BE49-F238E27FC236}">
                <a16:creationId xmlns:a16="http://schemas.microsoft.com/office/drawing/2014/main" id="{32347966-1AA6-9E41-8832-B8CBFFA9B58F}"/>
              </a:ext>
            </a:extLst>
          </p:cNvPr>
          <p:cNvCxnSpPr>
            <a:cxnSpLocks noChangeShapeType="1"/>
            <a:stCxn id="31749" idx="3"/>
            <a:endCxn id="31753" idx="1"/>
          </p:cNvCxnSpPr>
          <p:nvPr/>
        </p:nvCxnSpPr>
        <p:spPr bwMode="auto">
          <a:xfrm rot="5400000">
            <a:off x="6248401" y="3505201"/>
            <a:ext cx="701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9" name="AutoShape 24">
            <a:extLst>
              <a:ext uri="{FF2B5EF4-FFF2-40B4-BE49-F238E27FC236}">
                <a16:creationId xmlns:a16="http://schemas.microsoft.com/office/drawing/2014/main" id="{74F96D44-4385-3C44-AC72-6E5C4530ABB4}"/>
              </a:ext>
            </a:extLst>
          </p:cNvPr>
          <p:cNvCxnSpPr>
            <a:cxnSpLocks noChangeShapeType="1"/>
            <a:stCxn id="31753" idx="7"/>
            <a:endCxn id="31749" idx="5"/>
          </p:cNvCxnSpPr>
          <p:nvPr/>
        </p:nvCxnSpPr>
        <p:spPr bwMode="auto">
          <a:xfrm flipV="1">
            <a:off x="7192963" y="3154364"/>
            <a:ext cx="0" cy="701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0" name="AutoShape 25">
            <a:extLst>
              <a:ext uri="{FF2B5EF4-FFF2-40B4-BE49-F238E27FC236}">
                <a16:creationId xmlns:a16="http://schemas.microsoft.com/office/drawing/2014/main" id="{146A2DE6-3469-B64B-BC1B-5D702E959A3E}"/>
              </a:ext>
            </a:extLst>
          </p:cNvPr>
          <p:cNvCxnSpPr>
            <a:cxnSpLocks noChangeShapeType="1"/>
            <a:stCxn id="31753" idx="2"/>
            <a:endCxn id="31754" idx="6"/>
          </p:cNvCxnSpPr>
          <p:nvPr/>
        </p:nvCxnSpPr>
        <p:spPr bwMode="auto">
          <a:xfrm flipH="1">
            <a:off x="5638800" y="4152900"/>
            <a:ext cx="838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1" name="AutoShape 26">
            <a:extLst>
              <a:ext uri="{FF2B5EF4-FFF2-40B4-BE49-F238E27FC236}">
                <a16:creationId xmlns:a16="http://schemas.microsoft.com/office/drawing/2014/main" id="{DF09E1BA-17BD-3B48-852B-FEBD42997716}"/>
              </a:ext>
            </a:extLst>
          </p:cNvPr>
          <p:cNvCxnSpPr>
            <a:cxnSpLocks noChangeShapeType="1"/>
            <a:stCxn id="31754" idx="5"/>
            <a:endCxn id="31753" idx="3"/>
          </p:cNvCxnSpPr>
          <p:nvPr/>
        </p:nvCxnSpPr>
        <p:spPr bwMode="auto">
          <a:xfrm>
            <a:off x="5516564" y="4449763"/>
            <a:ext cx="1082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2" name="AutoShape 27">
            <a:extLst>
              <a:ext uri="{FF2B5EF4-FFF2-40B4-BE49-F238E27FC236}">
                <a16:creationId xmlns:a16="http://schemas.microsoft.com/office/drawing/2014/main" id="{CCB482EF-961E-8448-9434-5CE3364D7E84}"/>
              </a:ext>
            </a:extLst>
          </p:cNvPr>
          <p:cNvCxnSpPr>
            <a:cxnSpLocks noChangeShapeType="1"/>
            <a:stCxn id="31750" idx="5"/>
            <a:endCxn id="31749" idx="3"/>
          </p:cNvCxnSpPr>
          <p:nvPr/>
        </p:nvCxnSpPr>
        <p:spPr bwMode="auto">
          <a:xfrm>
            <a:off x="3840164" y="3154363"/>
            <a:ext cx="27590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3" name="AutoShape 28">
            <a:extLst>
              <a:ext uri="{FF2B5EF4-FFF2-40B4-BE49-F238E27FC236}">
                <a16:creationId xmlns:a16="http://schemas.microsoft.com/office/drawing/2014/main" id="{CA279FB6-2A34-C247-AB11-4BCCCA0FD376}"/>
              </a:ext>
            </a:extLst>
          </p:cNvPr>
          <p:cNvCxnSpPr>
            <a:cxnSpLocks noChangeShapeType="1"/>
            <a:stCxn id="31749" idx="2"/>
            <a:endCxn id="31750" idx="6"/>
          </p:cNvCxnSpPr>
          <p:nvPr/>
        </p:nvCxnSpPr>
        <p:spPr bwMode="auto">
          <a:xfrm flipH="1">
            <a:off x="3962400" y="2857500"/>
            <a:ext cx="25146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4" name="AutoShape 29">
            <a:extLst>
              <a:ext uri="{FF2B5EF4-FFF2-40B4-BE49-F238E27FC236}">
                <a16:creationId xmlns:a16="http://schemas.microsoft.com/office/drawing/2014/main" id="{7E85F2B0-E1BA-BC4D-8440-28A1143459CA}"/>
              </a:ext>
            </a:extLst>
          </p:cNvPr>
          <p:cNvCxnSpPr>
            <a:cxnSpLocks noChangeShapeType="1"/>
            <a:stCxn id="31750" idx="3"/>
            <a:endCxn id="31751" idx="1"/>
          </p:cNvCxnSpPr>
          <p:nvPr/>
        </p:nvCxnSpPr>
        <p:spPr bwMode="auto">
          <a:xfrm>
            <a:off x="3246438" y="3154364"/>
            <a:ext cx="0" cy="21494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5" name="AutoShape 30">
            <a:extLst>
              <a:ext uri="{FF2B5EF4-FFF2-40B4-BE49-F238E27FC236}">
                <a16:creationId xmlns:a16="http://schemas.microsoft.com/office/drawing/2014/main" id="{20BA77F4-19B3-D948-885C-42374CD351E4}"/>
              </a:ext>
            </a:extLst>
          </p:cNvPr>
          <p:cNvCxnSpPr>
            <a:cxnSpLocks noChangeShapeType="1"/>
            <a:stCxn id="31751" idx="7"/>
            <a:endCxn id="31750" idx="5"/>
          </p:cNvCxnSpPr>
          <p:nvPr/>
        </p:nvCxnSpPr>
        <p:spPr bwMode="auto">
          <a:xfrm flipV="1">
            <a:off x="3840163" y="3154364"/>
            <a:ext cx="0" cy="2149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6" name="Text Box 31">
            <a:extLst>
              <a:ext uri="{FF2B5EF4-FFF2-40B4-BE49-F238E27FC236}">
                <a16:creationId xmlns:a16="http://schemas.microsoft.com/office/drawing/2014/main" id="{68B3FA9F-7777-8845-BC2A-05ECB727C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685801"/>
            <a:ext cx="2362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2400">
                <a:latin typeface="Arial" panose="020B0604020202020204" pitchFamily="34" charset="0"/>
              </a:rPr>
              <a:t>The situation after lots of restarts …</a:t>
            </a:r>
          </a:p>
        </p:txBody>
      </p:sp>
      <p:cxnSp>
        <p:nvCxnSpPr>
          <p:cNvPr id="31767" name="AutoShape 32">
            <a:extLst>
              <a:ext uri="{FF2B5EF4-FFF2-40B4-BE49-F238E27FC236}">
                <a16:creationId xmlns:a16="http://schemas.microsoft.com/office/drawing/2014/main" id="{48AF261A-2A5A-094B-8291-BF2D7F2DA87F}"/>
              </a:ext>
            </a:extLst>
          </p:cNvPr>
          <p:cNvCxnSpPr>
            <a:cxnSpLocks noChangeShapeType="1"/>
            <a:stCxn id="31751" idx="5"/>
            <a:endCxn id="31752" idx="3"/>
          </p:cNvCxnSpPr>
          <p:nvPr/>
        </p:nvCxnSpPr>
        <p:spPr bwMode="auto">
          <a:xfrm>
            <a:off x="3840163" y="5897563"/>
            <a:ext cx="3892550" cy="38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8" name="AutoShape 33">
            <a:extLst>
              <a:ext uri="{FF2B5EF4-FFF2-40B4-BE49-F238E27FC236}">
                <a16:creationId xmlns:a16="http://schemas.microsoft.com/office/drawing/2014/main" id="{E236DA6B-942B-F84A-942F-ECA57CC062E0}"/>
              </a:ext>
            </a:extLst>
          </p:cNvPr>
          <p:cNvCxnSpPr>
            <a:cxnSpLocks noChangeShapeType="1"/>
            <a:stCxn id="31752" idx="2"/>
            <a:endCxn id="31751" idx="6"/>
          </p:cNvCxnSpPr>
          <p:nvPr/>
        </p:nvCxnSpPr>
        <p:spPr bwMode="auto">
          <a:xfrm flipH="1">
            <a:off x="3962400" y="5600700"/>
            <a:ext cx="35433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ACC1F275-9B7B-8344-9051-8A7D06490A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1" y="304801"/>
            <a:ext cx="8162925" cy="1090613"/>
          </a:xfrm>
        </p:spPr>
        <p:txBody>
          <a:bodyPr/>
          <a:lstStyle/>
          <a:p>
            <a:r>
              <a:rPr lang="en-US" altLang="en-PT">
                <a:ea typeface="ＭＳ Ｐゴシック" panose="020B0600070205080204" pitchFamily="34" charset="-128"/>
              </a:rPr>
              <a:t>Reinforcement Learning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D27F12E8-1928-7147-9CB0-09F14037B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1"/>
            <a:ext cx="8458200" cy="4525963"/>
          </a:xfrm>
        </p:spPr>
        <p:txBody>
          <a:bodyPr/>
          <a:lstStyle/>
          <a:p>
            <a:r>
              <a:rPr lang="en-US" altLang="en-PT">
                <a:ea typeface="ＭＳ Ｐゴシック" panose="020B0600070205080204" pitchFamily="34" charset="-128"/>
              </a:rPr>
              <a:t>No specific learning methods</a:t>
            </a:r>
          </a:p>
          <a:p>
            <a:pPr lvl="1"/>
            <a:r>
              <a:rPr lang="en-US" altLang="en-PT">
                <a:ea typeface="ＭＳ Ｐゴシック" panose="020B0600070205080204" pitchFamily="34" charset="-128"/>
              </a:rPr>
              <a:t>Actions within &amp; responses from the environment</a:t>
            </a:r>
          </a:p>
          <a:p>
            <a:pPr lvl="1"/>
            <a:r>
              <a:rPr lang="en-US" altLang="en-PT">
                <a:ea typeface="ＭＳ Ｐゴシック" panose="020B0600070205080204" pitchFamily="34" charset="-128"/>
              </a:rPr>
              <a:t>Any learning method that address this interaction is reinforcement learning</a:t>
            </a:r>
          </a:p>
          <a:p>
            <a:pPr lvl="1"/>
            <a:endParaRPr lang="en-US" altLang="en-PT">
              <a:ea typeface="ＭＳ Ｐゴシック" panose="020B0600070205080204" pitchFamily="34" charset="-128"/>
            </a:endParaRPr>
          </a:p>
          <a:p>
            <a:r>
              <a:rPr lang="en-US" altLang="en-PT">
                <a:ea typeface="ＭＳ Ｐゴシック" panose="020B0600070205080204" pitchFamily="34" charset="-128"/>
              </a:rPr>
              <a:t>Is reinforcement learning same as supervised learning?</a:t>
            </a:r>
          </a:p>
          <a:p>
            <a:pPr lvl="1"/>
            <a:r>
              <a:rPr lang="en-US" altLang="en-PT">
                <a:ea typeface="ＭＳ Ｐゴシック" panose="020B0600070205080204" pitchFamily="34" charset="-128"/>
              </a:rPr>
              <a:t>No</a:t>
            </a:r>
          </a:p>
          <a:p>
            <a:pPr lvl="1"/>
            <a:r>
              <a:rPr lang="en-US" altLang="en-PT">
                <a:ea typeface="ＭＳ Ｐゴシック" panose="020B0600070205080204" pitchFamily="34" charset="-128"/>
              </a:rPr>
              <a:t>Absence of a designated teacher to give positive and negative examples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60923CB7-650E-CC4E-8BE1-7F897C433F6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7AF3A9DC-96DA-E74E-AA88-ACC23BC2502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PT">
                <a:ea typeface="ＭＳ Ｐゴシック" panose="020B0600070205080204" pitchFamily="34" charset="-128"/>
              </a:rPr>
              <a:t>By random move the agent build a predictive model of its environment</a:t>
            </a:r>
          </a:p>
          <a:p>
            <a:pPr lvl="1">
              <a:lnSpc>
                <a:spcPct val="90000"/>
              </a:lnSpc>
            </a:pPr>
            <a:r>
              <a:rPr lang="en-US" altLang="en-PT">
                <a:ea typeface="ＭＳ Ｐゴシック" panose="020B0600070205080204" pitchFamily="34" charset="-128"/>
              </a:rPr>
              <a:t>Without some feedback about what is good and what is bad, the agent will have no grounds for deciding which move to make</a:t>
            </a:r>
          </a:p>
          <a:p>
            <a:pPr lvl="1">
              <a:lnSpc>
                <a:spcPct val="90000"/>
              </a:lnSpc>
            </a:pPr>
            <a:r>
              <a:rPr lang="en-US" altLang="en-PT">
                <a:ea typeface="ＭＳ Ｐゴシック" panose="020B0600070205080204" pitchFamily="34" charset="-128"/>
              </a:rPr>
              <a:t>Needs to know when some thing good happened, or that some thin bad has happened</a:t>
            </a:r>
          </a:p>
          <a:p>
            <a:pPr lvl="1">
              <a:lnSpc>
                <a:spcPct val="90000"/>
              </a:lnSpc>
            </a:pPr>
            <a:r>
              <a:rPr lang="en-US" altLang="en-PT" b="1">
                <a:ea typeface="ＭＳ Ｐゴシック" panose="020B0600070205080204" pitchFamily="34" charset="-128"/>
              </a:rPr>
              <a:t>Feedback</a:t>
            </a:r>
            <a:r>
              <a:rPr lang="en-US" altLang="en-PT">
                <a:ea typeface="ＭＳ Ｐゴシック" panose="020B0600070205080204" pitchFamily="34" charset="-128"/>
              </a:rPr>
              <a:t>: reward or reinforcement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1D7F5C09-E59B-A546-A587-F32020A7C8F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18BFFAEF-9AEF-A54A-A8D0-C939E8366F7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PT">
                <a:ea typeface="ＭＳ Ｐゴシック" panose="020B0600070205080204" pitchFamily="34" charset="-128"/>
              </a:rPr>
              <a:t>Chess, the reinforcement is only received at the end of the game</a:t>
            </a:r>
          </a:p>
          <a:p>
            <a:r>
              <a:rPr lang="en-US" altLang="en-PT">
                <a:ea typeface="ＭＳ Ｐゴシック" panose="020B0600070205080204" pitchFamily="34" charset="-128"/>
              </a:rPr>
              <a:t>Agent must recognize the reward</a:t>
            </a:r>
          </a:p>
          <a:p>
            <a:r>
              <a:rPr lang="en-US" altLang="en-PT">
                <a:ea typeface="ＭＳ Ｐゴシック" panose="020B0600070205080204" pitchFamily="34" charset="-128"/>
              </a:rPr>
              <a:t>Animals recognize pain and hunger as well as pleasure and food as positive rewards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C42C5FB4-360F-9447-A889-1990E4FAD6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PT">
                <a:ea typeface="ＭＳ Ｐゴシック" panose="020B0600070205080204" pitchFamily="34" charset="-128"/>
              </a:rPr>
              <a:t>Reinforcement Learning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90ECFCEC-4DC8-6F4D-B507-75349370E2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PT">
                <a:ea typeface="ＭＳ Ｐゴシック" panose="020B0600070205080204" pitchFamily="34" charset="-128"/>
              </a:rPr>
              <a:t>Human learn from interacting with our environment</a:t>
            </a:r>
          </a:p>
          <a:p>
            <a:pPr lvl="1"/>
            <a:r>
              <a:rPr lang="en-US" altLang="en-PT">
                <a:ea typeface="ＭＳ Ｐゴシック" panose="020B0600070205080204" pitchFamily="34" charset="-128"/>
              </a:rPr>
              <a:t>Get feedback for our actions from the world ! (soon or later)</a:t>
            </a:r>
          </a:p>
          <a:p>
            <a:pPr lvl="1"/>
            <a:r>
              <a:rPr lang="en-US" altLang="en-PT">
                <a:ea typeface="ＭＳ Ｐゴシック" panose="020B0600070205080204" pitchFamily="34" charset="-128"/>
              </a:rPr>
              <a:t>We can understand cause-effect, consequences of our actions &amp; it even help to achieve complex goals</a:t>
            </a:r>
          </a:p>
          <a:p>
            <a:pPr lvl="1"/>
            <a:r>
              <a:rPr lang="en-US" altLang="en-PT">
                <a:ea typeface="ＭＳ Ｐゴシック" panose="020B0600070205080204" pitchFamily="34" charset="-128"/>
              </a:rPr>
              <a:t>For us, the world is the teacher, hut her lessons are often subtle &amp; sometimes hard won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687969F3-7A5C-A145-BAF4-AEC35C2DB3A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B01F16CF-F81A-D640-9868-24059ADAC23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PT" sz="4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Examine how an agent can learn from success and failure, reward and punishment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D8CFB005-565B-CC47-A010-FDBE16E84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ＭＳ Ｐゴシック" panose="020B0600070205080204" pitchFamily="34" charset="-128"/>
              </a:rPr>
              <a:t>RL is learning from interaction</a:t>
            </a:r>
            <a:endParaRPr lang="en-US" altLang="en-PT" sz="5400" b="1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36866" name="Object 2">
            <a:extLst>
              <a:ext uri="{FF2B5EF4-FFF2-40B4-BE49-F238E27FC236}">
                <a16:creationId xmlns:a16="http://schemas.microsoft.com/office/drawing/2014/main" id="{C7B5458C-AC4F-F64F-9ED9-06992D9E81EE}"/>
              </a:ext>
            </a:extLst>
          </p:cNvPr>
          <p:cNvGraphicFramePr>
            <a:graphicFrameLocks noChangeAspect="1"/>
          </p:cNvGraphicFramePr>
          <p:nvPr>
            <p:ph type="body" idx="1"/>
          </p:nvPr>
        </p:nvGraphicFramePr>
        <p:xfrm>
          <a:off x="2286000" y="2290764"/>
          <a:ext cx="7772400" cy="380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" name="位图图像" r:id="rId3" imgW="6769100" imgH="3314700" progId="Paint.Picture">
                  <p:embed/>
                </p:oleObj>
              </mc:Choice>
              <mc:Fallback>
                <p:oleObj name="位图图像" r:id="rId3" imgW="6769100" imgH="3314700" progId="Paint.Picture">
                  <p:embed/>
                  <p:pic>
                    <p:nvPicPr>
                      <p:cNvPr id="36866" name="Object 2">
                        <a:extLst>
                          <a:ext uri="{FF2B5EF4-FFF2-40B4-BE49-F238E27FC236}">
                            <a16:creationId xmlns:a16="http://schemas.microsoft.com/office/drawing/2014/main" id="{C7B5458C-AC4F-F64F-9ED9-06992D9E81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290764"/>
                        <a:ext cx="7772400" cy="3805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5F3F6698-C9A6-DD45-816C-0EF564F353F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PT">
                <a:ea typeface="ＭＳ Ｐゴシック" panose="020B0600070205080204" pitchFamily="34" charset="-128"/>
              </a:rPr>
              <a:t>Three agent designs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87CBB8CB-7CAE-CE40-8AE3-954E7C5955B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362200" y="1905000"/>
            <a:ext cx="8110538" cy="4191000"/>
          </a:xfrm>
        </p:spPr>
        <p:txBody>
          <a:bodyPr/>
          <a:lstStyle/>
          <a:p>
            <a:pPr lvl="1"/>
            <a:endParaRPr lang="en-US" altLang="en-PT" sz="3600">
              <a:ea typeface="ＭＳ Ｐゴシック" panose="020B0600070205080204" pitchFamily="34" charset="-128"/>
            </a:endParaRPr>
          </a:p>
          <a:p>
            <a:pPr lvl="1"/>
            <a:r>
              <a:rPr lang="en-US" altLang="en-PT" sz="3600">
                <a:ea typeface="ＭＳ Ｐゴシック" panose="020B0600070205080204" pitchFamily="34" charset="-128"/>
              </a:rPr>
              <a:t>Utility-based agent</a:t>
            </a:r>
          </a:p>
          <a:p>
            <a:pPr lvl="1"/>
            <a:r>
              <a:rPr lang="en-US" altLang="en-PT" sz="3600">
                <a:ea typeface="ＭＳ Ｐゴシック" panose="020B0600070205080204" pitchFamily="34" charset="-128"/>
              </a:rPr>
              <a:t>Q-learning</a:t>
            </a:r>
          </a:p>
          <a:p>
            <a:pPr lvl="1"/>
            <a:r>
              <a:rPr lang="en-US" altLang="en-PT" sz="3600">
                <a:ea typeface="ＭＳ Ｐゴシック" panose="020B0600070205080204" pitchFamily="34" charset="-128"/>
              </a:rPr>
              <a:t>Reflex agent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DDDD1EA0-A91C-CD47-B5B7-8293A516C970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PT">
                <a:ea typeface="ＭＳ Ｐゴシック" panose="020B0600070205080204" pitchFamily="34" charset="-128"/>
              </a:rPr>
              <a:t>Utility based agents</a:t>
            </a:r>
          </a:p>
        </p:txBody>
      </p:sp>
      <p:sp>
        <p:nvSpPr>
          <p:cNvPr id="38914" name="Text Placeholder 2">
            <a:extLst>
              <a:ext uri="{FF2B5EF4-FFF2-40B4-BE49-F238E27FC236}">
                <a16:creationId xmlns:a16="http://schemas.microsoft.com/office/drawing/2014/main" id="{1E820DD6-686C-504A-B9C9-488855054E7B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PT">
              <a:ea typeface="ＭＳ Ｐゴシック" panose="020B0600070205080204" pitchFamily="34" charset="-128"/>
            </a:endParaRPr>
          </a:p>
          <a:p>
            <a:r>
              <a:rPr lang="en-US" altLang="en-PT">
                <a:ea typeface="ＭＳ Ｐゴシック" panose="020B0600070205080204" pitchFamily="34" charset="-128"/>
              </a:rPr>
              <a:t>A utility function maps a state (or a sequence) onto a real number, which describes the agents happiness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A3535151-7B4C-754F-B40D-DE9C3EAEE59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PT" sz="5400">
                <a:ea typeface="ＭＳ Ｐゴシック" panose="020B0600070205080204" pitchFamily="34" charset="-128"/>
              </a:rPr>
              <a:t>Utility based agents</a:t>
            </a: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87D01FA8-4244-5742-8C97-0874FAF3270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PT" sz="4000">
                <a:ea typeface="ＭＳ Ｐゴシック" panose="020B0600070205080204" pitchFamily="34" charset="-128"/>
              </a:rPr>
              <a:t>A utility-based agent must have a model  of the environment in order to make decisions</a:t>
            </a:r>
          </a:p>
          <a:p>
            <a:pPr lvl="1">
              <a:lnSpc>
                <a:spcPct val="90000"/>
              </a:lnSpc>
            </a:pPr>
            <a:r>
              <a:rPr lang="en-US" altLang="en-PT" sz="3600">
                <a:ea typeface="ＭＳ Ｐゴシック" panose="020B0600070205080204" pitchFamily="34" charset="-128"/>
              </a:rPr>
              <a:t>In order to use backgammon evaluation function, a program must know what is a legal moves and how thy affect board positions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C355821F-3DF2-3A48-ACDA-8ABFA097E1A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PT" sz="5400">
                <a:ea typeface="ＭＳ Ｐゴシック" panose="020B0600070205080204" pitchFamily="34" charset="-128"/>
              </a:rPr>
              <a:t>Q-learning</a:t>
            </a:r>
          </a:p>
        </p:txBody>
      </p:sp>
      <p:sp>
        <p:nvSpPr>
          <p:cNvPr id="40962" name="Rectangle 3">
            <a:extLst>
              <a:ext uri="{FF2B5EF4-FFF2-40B4-BE49-F238E27FC236}">
                <a16:creationId xmlns:a16="http://schemas.microsoft.com/office/drawing/2014/main" id="{3C4410E2-32FA-4340-911C-9F8721E034D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PT" sz="3600">
                <a:ea typeface="ＭＳ Ｐゴシック" panose="020B0600070205080204" pitchFamily="34" charset="-128"/>
              </a:rPr>
              <a:t>A Q-learning agent on the other hand can compare the value of its available choices </a:t>
            </a:r>
            <a:r>
              <a:rPr lang="en-US" altLang="en-PT" sz="3600" i="1">
                <a:ea typeface="ＭＳ Ｐゴシック" panose="020B0600070205080204" pitchFamily="34" charset="-128"/>
              </a:rPr>
              <a:t>without</a:t>
            </a:r>
            <a:r>
              <a:rPr lang="en-US" altLang="en-PT" sz="3600">
                <a:ea typeface="ＭＳ Ｐゴシック" panose="020B0600070205080204" pitchFamily="34" charset="-128"/>
              </a:rPr>
              <a:t> needing to know their outcomes</a:t>
            </a:r>
          </a:p>
          <a:p>
            <a:r>
              <a:rPr lang="en-US" altLang="en-PT" sz="3600">
                <a:ea typeface="ＭＳ Ｐゴシック" panose="020B0600070205080204" pitchFamily="34" charset="-128"/>
              </a:rPr>
              <a:t>It does not need to model its environment</a:t>
            </a:r>
          </a:p>
          <a:p>
            <a:r>
              <a:rPr lang="en-US" altLang="en-PT" sz="3600">
                <a:ea typeface="ＭＳ Ｐゴシック" panose="020B0600070205080204" pitchFamily="34" charset="-128"/>
              </a:rPr>
              <a:t>Q-learning agents cannot look ahead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226CE4F9-080D-F545-B709-BF8527C443A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PT" sz="5400">
                <a:ea typeface="ＭＳ Ｐゴシック" panose="020B0600070205080204" pitchFamily="34" charset="-128"/>
              </a:rPr>
              <a:t>Reflex agent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E4549721-3A1A-9D4D-9317-6A022A4E668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PT" sz="4000">
                <a:ea typeface="ＭＳ Ｐゴシック" panose="020B0600070205080204" pitchFamily="34" charset="-128"/>
              </a:rPr>
              <a:t>Learns a policy that maps directly from state to action</a:t>
            </a:r>
          </a:p>
          <a:p>
            <a:r>
              <a:rPr lang="en-US" altLang="en-PT" sz="4000">
                <a:ea typeface="ＭＳ Ｐゴシック" panose="020B0600070205080204" pitchFamily="34" charset="-128"/>
              </a:rPr>
              <a:t>Policy: A solution that specifies what an agent should do for any state that the agent might reach</a:t>
            </a:r>
          </a:p>
          <a:p>
            <a:r>
              <a:rPr lang="en-US" altLang="en-PT" sz="4000">
                <a:ea typeface="ＭＳ Ｐゴシック" panose="020B0600070205080204" pitchFamily="34" charset="-128"/>
              </a:rPr>
              <a:t>For state </a:t>
            </a:r>
            <a:r>
              <a:rPr lang="en-US" altLang="en-PT" sz="4000" i="1">
                <a:ea typeface="ＭＳ Ｐゴシック" panose="020B0600070205080204" pitchFamily="34" charset="-128"/>
              </a:rPr>
              <a:t>s</a:t>
            </a:r>
            <a:r>
              <a:rPr lang="en-US" altLang="en-PT" sz="4000">
                <a:ea typeface="ＭＳ Ｐゴシック" panose="020B0600070205080204" pitchFamily="34" charset="-128"/>
              </a:rPr>
              <a:t> agent  should do </a:t>
            </a:r>
            <a:r>
              <a:rPr lang="en-US" altLang="en-PT" sz="4000" i="1">
                <a:ea typeface="ＭＳ Ｐゴシック" panose="020B0600070205080204" pitchFamily="34" charset="-128"/>
              </a:rPr>
              <a:t>π(s)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FC311FCE-800F-6246-9A86-A38691496E1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43010" name="Text Placeholder 2">
            <a:extLst>
              <a:ext uri="{FF2B5EF4-FFF2-40B4-BE49-F238E27FC236}">
                <a16:creationId xmlns:a16="http://schemas.microsoft.com/office/drawing/2014/main" id="{621BB4BA-A18A-7D45-B9F4-1696EE741D6A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PT">
              <a:ea typeface="ＭＳ Ｐゴシック" panose="020B0600070205080204" pitchFamily="34" charset="-128"/>
            </a:endParaRPr>
          </a:p>
          <a:p>
            <a:endParaRPr lang="en-US" altLang="en-PT">
              <a:ea typeface="ＭＳ Ｐゴシック" panose="020B0600070205080204" pitchFamily="34" charset="-128"/>
            </a:endParaRPr>
          </a:p>
          <a:p>
            <a:r>
              <a:rPr lang="en-US" altLang="en-PT">
                <a:ea typeface="ＭＳ Ｐゴシック" panose="020B0600070205080204" pitchFamily="34" charset="-128"/>
              </a:rPr>
              <a:t>Passive reinforcement learning…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Placeholder 1">
            <a:extLst>
              <a:ext uri="{FF2B5EF4-FFF2-40B4-BE49-F238E27FC236}">
                <a16:creationId xmlns:a16="http://schemas.microsoft.com/office/drawing/2014/main" id="{C21AF198-EBEC-3C47-80FE-9B2D3ECCBCBE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PT" sz="4000">
                <a:ea typeface="ＭＳ Ｐゴシック" panose="020B0600070205080204" pitchFamily="34" charset="-128"/>
              </a:rPr>
              <a:t>Passive learning, agent</a:t>
            </a:r>
            <a:r>
              <a:rPr lang="en-US" altLang="en-US" sz="4000">
                <a:ea typeface="ＭＳ Ｐゴシック" panose="020B0600070205080204" pitchFamily="34" charset="-128"/>
              </a:rPr>
              <a:t>‘</a:t>
            </a:r>
            <a:r>
              <a:rPr lang="en-US" altLang="en-PT" sz="4000">
                <a:ea typeface="ＭＳ Ｐゴシック" panose="020B0600070205080204" pitchFamily="34" charset="-128"/>
              </a:rPr>
              <a:t>s policy </a:t>
            </a:r>
            <a:r>
              <a:rPr lang="en-US" altLang="en-PT" sz="4000" i="1">
                <a:ea typeface="ＭＳ Ｐゴシック" panose="020B0600070205080204" pitchFamily="34" charset="-128"/>
              </a:rPr>
              <a:t>(actions)  </a:t>
            </a:r>
            <a:r>
              <a:rPr lang="en-US" altLang="en-PT" sz="4000">
                <a:ea typeface="ＭＳ Ｐゴシック" panose="020B0600070205080204" pitchFamily="34" charset="-128"/>
              </a:rPr>
              <a:t>is fixed and the task is to learn utilities </a:t>
            </a:r>
            <a:r>
              <a:rPr lang="en-US" altLang="en-PT" sz="4000" i="1">
                <a:ea typeface="ＭＳ Ｐゴシック" panose="020B0600070205080204" pitchFamily="34" charset="-128"/>
              </a:rPr>
              <a:t>(happiness) </a:t>
            </a:r>
            <a:r>
              <a:rPr lang="en-US" altLang="en-PT" sz="4000">
                <a:ea typeface="ＭＳ Ｐゴシック" panose="020B0600070205080204" pitchFamily="34" charset="-128"/>
              </a:rPr>
              <a:t>of states </a:t>
            </a:r>
            <a:r>
              <a:rPr lang="en-US" altLang="en-PT" sz="4000" i="1">
                <a:ea typeface="ＭＳ Ｐゴシック" panose="020B0600070205080204" pitchFamily="34" charset="-128"/>
              </a:rPr>
              <a:t>(state action parts)</a:t>
            </a:r>
            <a:endParaRPr lang="en-US" altLang="en-PT" i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A9808047-7614-B243-A1C0-D1C7448B5EA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PT">
                <a:ea typeface="ＭＳ Ｐゴシック" panose="020B0600070205080204" pitchFamily="34" charset="-128"/>
              </a:rPr>
              <a:t>Passive Reinforcement Learning</a:t>
            </a:r>
            <a:endParaRPr lang="en-US" altLang="en-PT" sz="5400">
              <a:ea typeface="ＭＳ Ｐゴシック" panose="020B0600070205080204" pitchFamily="34" charset="-128"/>
            </a:endParaRPr>
          </a:p>
        </p:txBody>
      </p:sp>
      <p:sp>
        <p:nvSpPr>
          <p:cNvPr id="45058" name="Rectangle 4">
            <a:extLst>
              <a:ext uri="{FF2B5EF4-FFF2-40B4-BE49-F238E27FC236}">
                <a16:creationId xmlns:a16="http://schemas.microsoft.com/office/drawing/2014/main" id="{693AEAFD-9747-0744-91C2-656771DB884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P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Passive Learner:  A passive learner simply watches the world going by, and tries to learn the </a:t>
            </a:r>
            <a:r>
              <a:rPr lang="en-US" altLang="en-P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utility</a:t>
            </a:r>
            <a:r>
              <a:rPr lang="en-US" altLang="en-P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of being in various states</a:t>
            </a:r>
          </a:p>
          <a:p>
            <a:r>
              <a:rPr lang="en-US" altLang="en-P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Another way to think of a passive learner is as an agent with a fixed policy trying to determine its benefits</a:t>
            </a:r>
          </a:p>
          <a:p>
            <a:pPr lvl="1"/>
            <a:r>
              <a:rPr lang="en-US" altLang="en-PT">
                <a:latin typeface="Times New Roman" panose="02020603050405020304" pitchFamily="18" charset="0"/>
                <a:ea typeface="ＭＳ Ｐゴシック" panose="020B0600070205080204" pitchFamily="34" charset="-128"/>
              </a:rPr>
              <a:t>An action recommended by a policy for the a certain state</a:t>
            </a:r>
            <a:endParaRPr lang="en-US" altLang="en-PT" sz="36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F6140315-C373-B546-BD42-DC0B6520D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PT">
                <a:ea typeface="ＭＳ Ｐゴシック" panose="020B0600070205080204" pitchFamily="34" charset="-128"/>
              </a:rPr>
              <a:t>Reinforcement Learning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F901D1C8-FEDF-AE44-99D0-4F5BEF748F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458200" cy="4525963"/>
          </a:xfrm>
        </p:spPr>
        <p:txBody>
          <a:bodyPr/>
          <a:lstStyle/>
          <a:p>
            <a:r>
              <a:rPr lang="en-US" altLang="en-PT">
                <a:ea typeface="ＭＳ Ｐゴシック" panose="020B0600070205080204" pitchFamily="34" charset="-128"/>
              </a:rPr>
              <a:t>Use a computational model to transform the world situations into actions in a manner that maximizes a reward measure</a:t>
            </a:r>
          </a:p>
          <a:p>
            <a:r>
              <a:rPr lang="en-US" altLang="en-PT">
                <a:ea typeface="ＭＳ Ｐゴシック" panose="020B0600070205080204" pitchFamily="34" charset="-128"/>
              </a:rPr>
              <a:t>Agent is not told directly what to do and what actions to take</a:t>
            </a:r>
          </a:p>
          <a:p>
            <a:pPr lvl="1"/>
            <a:r>
              <a:rPr lang="en-US" altLang="en-PT">
                <a:ea typeface="ＭＳ Ｐゴシック" panose="020B0600070205080204" pitchFamily="34" charset="-128"/>
              </a:rPr>
              <a:t>Agent discovers it through exploration which actions offer more reward (</a:t>
            </a:r>
            <a:r>
              <a:rPr lang="en-US" altLang="en-PT" i="1">
                <a:solidFill>
                  <a:srgbClr val="000000"/>
                </a:solidFill>
                <a:ea typeface="ＭＳ Ｐゴシック" panose="020B0600070205080204" pitchFamily="34" charset="-128"/>
              </a:rPr>
              <a:t>trial-and-error</a:t>
            </a:r>
            <a:r>
              <a:rPr lang="en-US" altLang="en-PT"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PT">
                <a:ea typeface="ＭＳ Ｐゴシック" panose="020B0600070205080204" pitchFamily="34" charset="-128"/>
              </a:rPr>
              <a:t>Agents actions might not just affect immediate rewards, but subsequent actions and eventual rewards (</a:t>
            </a:r>
            <a:r>
              <a:rPr lang="en-US" altLang="en-PT" i="1">
                <a:solidFill>
                  <a:srgbClr val="000000"/>
                </a:solidFill>
                <a:ea typeface="ＭＳ Ｐゴシック" panose="020B0600070205080204" pitchFamily="34" charset="-128"/>
              </a:rPr>
              <a:t>search and delayed reinforcement</a:t>
            </a:r>
            <a:r>
              <a:rPr lang="en-US" altLang="en-PT">
                <a:ea typeface="ＭＳ Ｐゴシック" panose="020B0600070205080204" pitchFamily="34" charset="-128"/>
              </a:rPr>
              <a:t>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F2C31EF9-F7D9-1848-9B8B-5114CCBE7CF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PT" sz="4000">
                <a:ea typeface="ＭＳ Ｐゴシック" panose="020B0600070205080204" pitchFamily="34" charset="-128"/>
              </a:rPr>
              <a:t>Policy </a:t>
            </a:r>
            <a:r>
              <a:rPr lang="en-US" altLang="en-PT" sz="4000" i="1">
                <a:ea typeface="ＭＳ Ｐゴシック" panose="020B0600070205080204" pitchFamily="34" charset="-128"/>
                <a:sym typeface="Symbol" pitchFamily="2" charset="2"/>
              </a:rPr>
              <a:t> </a:t>
            </a:r>
            <a:r>
              <a:rPr lang="en-US" altLang="en-PT" sz="4000">
                <a:ea typeface="ＭＳ Ｐゴシック" panose="020B0600070205080204" pitchFamily="34" charset="-128"/>
                <a:sym typeface="Symbol" pitchFamily="2" charset="2"/>
              </a:rPr>
              <a:t>is fixed</a:t>
            </a:r>
          </a:p>
          <a:p>
            <a:r>
              <a:rPr lang="en-US" altLang="en-PT" sz="4000">
                <a:ea typeface="ＭＳ Ｐゴシック" panose="020B0600070205080204" pitchFamily="34" charset="-128"/>
                <a:sym typeface="Symbol" pitchFamily="2" charset="2"/>
              </a:rPr>
              <a:t>In state s it always executes the action </a:t>
            </a:r>
            <a:r>
              <a:rPr lang="en-US" altLang="en-PT" sz="4000" i="1">
                <a:ea typeface="ＭＳ Ｐゴシック" panose="020B0600070205080204" pitchFamily="34" charset="-128"/>
                <a:sym typeface="Symbol" pitchFamily="2" charset="2"/>
              </a:rPr>
              <a:t>(s)</a:t>
            </a:r>
          </a:p>
          <a:p>
            <a:r>
              <a:rPr lang="en-US" altLang="en-PT" sz="4000">
                <a:ea typeface="ＭＳ Ｐゴシック" panose="020B0600070205080204" pitchFamily="34" charset="-128"/>
                <a:sym typeface="Symbol" pitchFamily="2" charset="2"/>
              </a:rPr>
              <a:t>Goal to learn a good policy, to learn the utility function </a:t>
            </a:r>
            <a:r>
              <a:rPr lang="en-US" altLang="en-PT" sz="4000" i="1">
                <a:ea typeface="ＭＳ Ｐゴシック" panose="020B0600070205080204" pitchFamily="34" charset="-128"/>
                <a:sym typeface="Symbol" pitchFamily="2" charset="2"/>
              </a:rPr>
              <a:t>U </a:t>
            </a:r>
            <a:r>
              <a:rPr lang="en-US" altLang="en-PT" sz="4000" i="1" baseline="30000">
                <a:ea typeface="ＭＳ Ｐゴシック" panose="020B0600070205080204" pitchFamily="34" charset="-128"/>
                <a:sym typeface="Symbol" pitchFamily="2" charset="2"/>
              </a:rPr>
              <a:t></a:t>
            </a:r>
            <a:r>
              <a:rPr lang="en-US" altLang="en-PT" sz="4000" i="1">
                <a:ea typeface="ＭＳ Ｐゴシック" panose="020B0600070205080204" pitchFamily="34" charset="-128"/>
                <a:sym typeface="Symbol" pitchFamily="2" charset="2"/>
              </a:rPr>
              <a:t>(s)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E0414FCA-4151-1D43-9FAD-7FE29CC0BB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ＭＳ Ｐゴシック" panose="020B0600070205080204" pitchFamily="34" charset="-128"/>
              </a:rPr>
              <a:t>Passive learning v.s. Active learning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55EBAEDD-5606-E243-91FC-90C67281C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ＭＳ Ｐゴシック" panose="020B0600070205080204" pitchFamily="34" charset="-128"/>
              </a:rPr>
              <a:t>Passive learning</a:t>
            </a:r>
          </a:p>
          <a:p>
            <a:pPr lvl="1"/>
            <a:r>
              <a:rPr lang="en-US" altLang="zh-CN">
                <a:ea typeface="ＭＳ Ｐゴシック" panose="020B0600070205080204" pitchFamily="34" charset="-128"/>
              </a:rPr>
              <a:t>The agent imply watches the world going by and tries to learn the utilities of being in various states</a:t>
            </a:r>
          </a:p>
          <a:p>
            <a:endParaRPr lang="en-US" altLang="zh-CN">
              <a:ea typeface="ＭＳ Ｐゴシック" panose="020B0600070205080204" pitchFamily="34" charset="-128"/>
            </a:endParaRPr>
          </a:p>
          <a:p>
            <a:r>
              <a:rPr lang="en-US" altLang="zh-CN">
                <a:ea typeface="ＭＳ Ｐゴシック" panose="020B0600070205080204" pitchFamily="34" charset="-128"/>
              </a:rPr>
              <a:t>Active learning</a:t>
            </a:r>
          </a:p>
          <a:p>
            <a:pPr lvl="1"/>
            <a:r>
              <a:rPr lang="en-US" altLang="zh-CN">
                <a:ea typeface="ＭＳ Ｐゴシック" panose="020B0600070205080204" pitchFamily="34" charset="-128"/>
              </a:rPr>
              <a:t>The agent not simply watches, but also acts </a:t>
            </a:r>
            <a:endParaRPr lang="en-US" altLang="en-PT" sz="3600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">
            <a:extLst>
              <a:ext uri="{FF2B5EF4-FFF2-40B4-BE49-F238E27FC236}">
                <a16:creationId xmlns:a16="http://schemas.microsoft.com/office/drawing/2014/main" id="{D251A0DA-860F-AB45-9954-D6B3ED728C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altLang="en-PT">
                <a:latin typeface="Times New Roman" panose="02020603050405020304" pitchFamily="18" charset="0"/>
                <a:ea typeface="ＭＳ Ｐゴシック" panose="020B0600070205080204" pitchFamily="34" charset="-128"/>
              </a:rPr>
              <a:t>In passive learning, the environment generates state transitions and the agent perceives them</a:t>
            </a:r>
          </a:p>
          <a:p>
            <a:r>
              <a:rPr lang="en-GB" altLang="en-PT">
                <a:latin typeface="Times New Roman" panose="02020603050405020304" pitchFamily="18" charset="0"/>
                <a:ea typeface="ＭＳ Ｐゴシック" panose="020B0600070205080204" pitchFamily="34" charset="-128"/>
              </a:rPr>
              <a:t>Consider an agent trying to learn the utilities of the states shown below:</a:t>
            </a:r>
          </a:p>
          <a:p>
            <a:endParaRPr lang="de-DE" altLang="en-PT">
              <a:ea typeface="ＭＳ Ｐゴシック" panose="020B0600070205080204" pitchFamily="34" charset="-128"/>
            </a:endParaRPr>
          </a:p>
        </p:txBody>
      </p:sp>
      <p:pic>
        <p:nvPicPr>
          <p:cNvPr id="48130" name="Picture 4">
            <a:extLst>
              <a:ext uri="{FF2B5EF4-FFF2-40B4-BE49-F238E27FC236}">
                <a16:creationId xmlns:a16="http://schemas.microsoft.com/office/drawing/2014/main" id="{77858E34-1FA0-AF42-84FF-FE5A2B54B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3867150"/>
            <a:ext cx="418782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2">
            <a:extLst>
              <a:ext uri="{FF2B5EF4-FFF2-40B4-BE49-F238E27FC236}">
                <a16:creationId xmlns:a16="http://schemas.microsoft.com/office/drawing/2014/main" id="{A2EC696A-3CB7-9D40-BC63-3BA943DD6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3505200"/>
            <a:ext cx="418782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4" name="Rectangle 3">
            <a:extLst>
              <a:ext uri="{FF2B5EF4-FFF2-40B4-BE49-F238E27FC236}">
                <a16:creationId xmlns:a16="http://schemas.microsoft.com/office/drawing/2014/main" id="{558FC54B-F3FA-7248-BB99-169D150F640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altLang="en-PT">
                <a:latin typeface="Times New Roman" panose="02020603050405020304" pitchFamily="18" charset="0"/>
                <a:ea typeface="ＭＳ Ｐゴシック" panose="020B0600070205080204" pitchFamily="34" charset="-128"/>
              </a:rPr>
              <a:t>Agent can move {North, East, South, West}</a:t>
            </a:r>
          </a:p>
          <a:p>
            <a:r>
              <a:rPr lang="en-GB" altLang="en-PT">
                <a:latin typeface="Times New Roman" panose="02020603050405020304" pitchFamily="18" charset="0"/>
                <a:ea typeface="ＭＳ Ｐゴシック" panose="020B0600070205080204" pitchFamily="34" charset="-128"/>
              </a:rPr>
              <a:t>Terminate on reading [4,2] or [4,3]</a:t>
            </a:r>
          </a:p>
          <a:p>
            <a:pPr>
              <a:lnSpc>
                <a:spcPct val="72000"/>
              </a:lnSpc>
              <a:spcBef>
                <a:spcPts val="1625"/>
              </a:spcBef>
              <a:buClr>
                <a:srgbClr val="000000"/>
              </a:buClr>
              <a:buSzPct val="45000"/>
              <a:buFont typeface="StarBats" charset="0"/>
              <a:buChar char=" "/>
            </a:pPr>
            <a:endParaRPr lang="de-DE" altLang="en-P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B7B7FF1C-35D3-7240-83D0-1DAEB976D8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381000"/>
            <a:ext cx="77724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Passive Learning in a Known Environment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50178" name="Text Box 3">
            <a:extLst>
              <a:ext uri="{FF2B5EF4-FFF2-40B4-BE49-F238E27FC236}">
                <a16:creationId xmlns:a16="http://schemas.microsoft.com/office/drawing/2014/main" id="{A3904E73-1632-BF4E-B6B5-446854C47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1" y="1905001"/>
            <a:ext cx="73120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72000"/>
              </a:lnSpc>
              <a:spcBef>
                <a:spcPts val="1625"/>
              </a:spcBef>
              <a:buSzTx/>
              <a:buFont typeface="Wingdings" pitchFamily="2" charset="2"/>
              <a:buChar char="§"/>
            </a:pPr>
            <a:r>
              <a:rPr lang="en-GB" altLang="en-PT" sz="2800">
                <a:latin typeface="Times New Roman" panose="02020603050405020304" pitchFamily="18" charset="0"/>
              </a:rPr>
              <a:t>Agent is provided: M</a:t>
            </a:r>
            <a:r>
              <a:rPr lang="en-GB" altLang="en-PT" sz="2000" b="1">
                <a:latin typeface="Times New Roman" panose="02020603050405020304" pitchFamily="18" charset="0"/>
              </a:rPr>
              <a:t>i j </a:t>
            </a:r>
            <a:r>
              <a:rPr lang="en-GB" altLang="en-PT" sz="2800">
                <a:latin typeface="Times New Roman" panose="02020603050405020304" pitchFamily="18" charset="0"/>
              </a:rPr>
              <a:t>=</a:t>
            </a:r>
            <a:r>
              <a:rPr lang="en-GB" altLang="en-PT" sz="2000" b="1">
                <a:latin typeface="Times New Roman" panose="02020603050405020304" pitchFamily="18" charset="0"/>
              </a:rPr>
              <a:t> </a:t>
            </a:r>
            <a:r>
              <a:rPr lang="en-GB" altLang="en-PT" sz="2800">
                <a:latin typeface="Times New Roman" panose="02020603050405020304" pitchFamily="18" charset="0"/>
              </a:rPr>
              <a:t>a model given the probability of reaching from state i to state j</a:t>
            </a:r>
          </a:p>
          <a:p>
            <a:pPr>
              <a:lnSpc>
                <a:spcPct val="72000"/>
              </a:lnSpc>
              <a:spcBef>
                <a:spcPts val="1625"/>
              </a:spcBef>
              <a:buSzTx/>
              <a:buFont typeface="Wingdings" pitchFamily="2" charset="2"/>
              <a:buChar char="§"/>
            </a:pPr>
            <a:r>
              <a:rPr lang="en-GB" altLang="en-PT" sz="2800">
                <a:latin typeface="Times New Roman" panose="02020603050405020304" pitchFamily="18" charset="0"/>
              </a:rPr>
              <a:t>Each state transition to a neighbouring state with equal probability among all neighbouring states</a:t>
            </a:r>
          </a:p>
        </p:txBody>
      </p:sp>
      <p:pic>
        <p:nvPicPr>
          <p:cNvPr id="50179" name="Picture 4">
            <a:extLst>
              <a:ext uri="{FF2B5EF4-FFF2-40B4-BE49-F238E27FC236}">
                <a16:creationId xmlns:a16="http://schemas.microsoft.com/office/drawing/2014/main" id="{00F354FD-34A5-8545-A51A-8AAF976A2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429000"/>
            <a:ext cx="411480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0" name="Picture 6">
            <a:extLst>
              <a:ext uri="{FF2B5EF4-FFF2-40B4-BE49-F238E27FC236}">
                <a16:creationId xmlns:a16="http://schemas.microsoft.com/office/drawing/2014/main" id="{B2DC169D-C720-3A40-9D8B-DC8A63EE2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3581400"/>
            <a:ext cx="418782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>
            <a:extLst>
              <a:ext uri="{FF2B5EF4-FFF2-40B4-BE49-F238E27FC236}">
                <a16:creationId xmlns:a16="http://schemas.microsoft.com/office/drawing/2014/main" id="{64936288-3F77-FB4D-8160-7BCD201866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ＭＳ Ｐゴシック" panose="020B0600070205080204" pitchFamily="34" charset="-128"/>
              </a:rPr>
              <a:t>Passive learning scenario</a:t>
            </a:r>
          </a:p>
        </p:txBody>
      </p:sp>
      <p:sp>
        <p:nvSpPr>
          <p:cNvPr id="51202" name="Rectangle 3">
            <a:extLst>
              <a:ext uri="{FF2B5EF4-FFF2-40B4-BE49-F238E27FC236}">
                <a16:creationId xmlns:a16="http://schemas.microsoft.com/office/drawing/2014/main" id="{F5550FE9-2129-8343-BCD1-1D0AB54D86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8001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>
                <a:ea typeface="ＭＳ Ｐゴシック" panose="020B0600070205080204" pitchFamily="34" charset="-128"/>
              </a:rPr>
              <a:t>The agent see the the sequences of state transitions and associate rewards</a:t>
            </a:r>
          </a:p>
          <a:p>
            <a:pPr lvl="1">
              <a:lnSpc>
                <a:spcPct val="90000"/>
              </a:lnSpc>
            </a:pPr>
            <a:endParaRPr lang="en-US" altLang="zh-CN" sz="2000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ＭＳ Ｐゴシック" panose="020B0600070205080204" pitchFamily="34" charset="-128"/>
              </a:rPr>
              <a:t>The environment generates state transitions and the agent perceive them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CN" sz="1800">
                <a:ea typeface="ＭＳ Ｐゴシック" panose="020B0600070205080204" pitchFamily="34" charset="-128"/>
              </a:rPr>
              <a:t>e.g  </a:t>
            </a:r>
            <a:r>
              <a:rPr lang="en-US" altLang="zh-CN" sz="1600">
                <a:latin typeface="Arial" panose="020B0604020202020204" pitchFamily="34" charset="0"/>
                <a:ea typeface="ＭＳ Ｐゴシック" panose="020B0600070205080204" pitchFamily="34" charset="-128"/>
              </a:rPr>
              <a:t>(1,1) </a:t>
            </a:r>
            <a:r>
              <a:rPr lang="en-US" altLang="zh-CN" sz="160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(1,2) (1,3) (2,3) (3,3) (4,3)[</a:t>
            </a:r>
            <a:r>
              <a:rPr lang="en-US" altLang="zh-CN" sz="1600" b="1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+1</a:t>
            </a:r>
            <a:r>
              <a:rPr lang="en-US" altLang="zh-CN" sz="160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]</a:t>
            </a:r>
            <a:r>
              <a:rPr lang="en-US" altLang="zh-CN" sz="1800">
                <a:ea typeface="ＭＳ Ｐゴシック" panose="020B0600070205080204" pitchFamily="34" charset="-128"/>
              </a:rPr>
              <a:t> 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US" altLang="zh-CN" sz="1600">
              <a:ea typeface="ＭＳ Ｐゴシック" panose="020B0600070205080204" pitchFamily="34" charset="-128"/>
            </a:endParaRP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CN" sz="1600">
                <a:ea typeface="ＭＳ Ｐゴシック" panose="020B0600070205080204" pitchFamily="34" charset="-128"/>
              </a:rPr>
              <a:t> (1,1)</a:t>
            </a:r>
            <a:r>
              <a:rPr lang="en-US" altLang="zh-CN" sz="1600">
                <a:ea typeface="ＭＳ Ｐゴシック" panose="020B0600070205080204" pitchFamily="34" charset="-128"/>
                <a:sym typeface="Wingdings" pitchFamily="2" charset="2"/>
              </a:rPr>
              <a:t>(1,2) (1,3) (1,2) (1,3) (1,2) (1,1) (2,1) (3,1) (4,1) (4,2)[</a:t>
            </a:r>
            <a:r>
              <a:rPr lang="en-US" altLang="zh-CN" sz="1600" b="1">
                <a:ea typeface="ＭＳ Ｐゴシック" panose="020B0600070205080204" pitchFamily="34" charset="-128"/>
                <a:sym typeface="Wingdings" pitchFamily="2" charset="2"/>
              </a:rPr>
              <a:t>-1</a:t>
            </a:r>
            <a:r>
              <a:rPr lang="en-US" altLang="zh-CN" sz="1600">
                <a:ea typeface="ＭＳ Ｐゴシック" panose="020B0600070205080204" pitchFamily="34" charset="-128"/>
                <a:sym typeface="Wingdings" pitchFamily="2" charset="2"/>
              </a:rPr>
              <a:t>]</a:t>
            </a:r>
            <a:endParaRPr lang="en-US" altLang="zh-CN" sz="1600" b="1" u="sng">
              <a:ea typeface="ＭＳ Ｐゴシック" panose="020B0600070205080204" pitchFamily="34" charset="-128"/>
              <a:sym typeface="Wingdings" pitchFamily="2" charset="2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CN" sz="1800" b="1" u="sng">
                <a:ea typeface="ＭＳ Ｐゴシック" panose="020B0600070205080204" pitchFamily="34" charset="-128"/>
                <a:sym typeface="Wingdings" pitchFamily="2" charset="2"/>
              </a:rPr>
              <a:t>           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zh-CN" sz="20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zh-CN" sz="2400">
                <a:ea typeface="ＭＳ Ｐゴシック" panose="020B0600070205080204" pitchFamily="34" charset="-128"/>
              </a:rPr>
              <a:t>Key idea: updating the utility value using the given training sequences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>
            <a:extLst>
              <a:ext uri="{FF2B5EF4-FFF2-40B4-BE49-F238E27FC236}">
                <a16:creationId xmlns:a16="http://schemas.microsoft.com/office/drawing/2014/main" id="{68E23B06-7006-E84A-9C46-0181D162BF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Passive Learning in a Known Environment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52226" name="Text Box 3">
            <a:extLst>
              <a:ext uri="{FF2B5EF4-FFF2-40B4-BE49-F238E27FC236}">
                <a16:creationId xmlns:a16="http://schemas.microsoft.com/office/drawing/2014/main" id="{AB89D1EC-9D11-DE4B-B24F-02BA6B0CF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1905001"/>
            <a:ext cx="7769225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72000"/>
              </a:lnSpc>
              <a:spcBef>
                <a:spcPts val="1625"/>
              </a:spcBef>
              <a:buClr>
                <a:srgbClr val="000000"/>
              </a:buClr>
              <a:buSzPct val="45000"/>
              <a:buFont typeface="StarBats" charset="0"/>
              <a:buChar char=" "/>
            </a:pPr>
            <a:r>
              <a:rPr lang="en-GB" altLang="en-PT" sz="2800">
                <a:latin typeface="Times New Roman" panose="02020603050405020304" pitchFamily="18" charset="0"/>
              </a:rPr>
              <a:t>Use this information about rewards to learn the expected utility </a:t>
            </a:r>
            <a:r>
              <a:rPr lang="en-GB" altLang="en-PT" sz="2800" i="1">
                <a:latin typeface="Times New Roman" panose="02020603050405020304" pitchFamily="18" charset="0"/>
              </a:rPr>
              <a:t>U(i)</a:t>
            </a:r>
            <a:r>
              <a:rPr lang="en-GB" altLang="en-PT" sz="2800">
                <a:latin typeface="Times New Roman" panose="02020603050405020304" pitchFamily="18" charset="0"/>
              </a:rPr>
              <a:t> associated with each nonterminal state </a:t>
            </a:r>
            <a:r>
              <a:rPr lang="en-GB" altLang="en-PT" sz="2800" i="1">
                <a:latin typeface="Times New Roman" panose="02020603050405020304" pitchFamily="18" charset="0"/>
              </a:rPr>
              <a:t>i</a:t>
            </a:r>
          </a:p>
          <a:p>
            <a:pPr>
              <a:lnSpc>
                <a:spcPct val="72000"/>
              </a:lnSpc>
              <a:spcBef>
                <a:spcPts val="1625"/>
              </a:spcBef>
              <a:buClr>
                <a:srgbClr val="000000"/>
              </a:buClr>
              <a:buSzPct val="45000"/>
              <a:buFont typeface="StarBats" charset="0"/>
              <a:buChar char=" "/>
            </a:pPr>
            <a:r>
              <a:rPr lang="en-GB" altLang="en-PT" sz="2800">
                <a:latin typeface="Times New Roman" panose="02020603050405020304" pitchFamily="18" charset="0"/>
              </a:rPr>
              <a:t> Utilities can be learned using 3 approaches</a:t>
            </a:r>
          </a:p>
          <a:p>
            <a:pPr>
              <a:lnSpc>
                <a:spcPct val="72000"/>
              </a:lnSpc>
              <a:spcBef>
                <a:spcPts val="1625"/>
              </a:spcBef>
              <a:buClr>
                <a:srgbClr val="000000"/>
              </a:buClr>
              <a:buSzPct val="45000"/>
              <a:buFont typeface="StarBats" charset="0"/>
              <a:buChar char=" "/>
            </a:pPr>
            <a:endParaRPr lang="en-GB" altLang="en-PT" sz="2800">
              <a:latin typeface="Times New Roman" panose="02020603050405020304" pitchFamily="18" charset="0"/>
            </a:endParaRPr>
          </a:p>
          <a:p>
            <a:pPr>
              <a:lnSpc>
                <a:spcPct val="72000"/>
              </a:lnSpc>
              <a:spcBef>
                <a:spcPts val="1625"/>
              </a:spcBef>
              <a:buClrTx/>
              <a:buSzTx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	1) LMS (least mean squares)</a:t>
            </a:r>
          </a:p>
          <a:p>
            <a:pPr>
              <a:lnSpc>
                <a:spcPct val="72000"/>
              </a:lnSpc>
              <a:spcBef>
                <a:spcPts val="1625"/>
              </a:spcBef>
              <a:buClrTx/>
              <a:buSzTx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	2) ADP (adaptive dynamic programming)</a:t>
            </a:r>
          </a:p>
          <a:p>
            <a:pPr>
              <a:lnSpc>
                <a:spcPct val="72000"/>
              </a:lnSpc>
              <a:spcBef>
                <a:spcPts val="1625"/>
              </a:spcBef>
              <a:buClrTx/>
              <a:buSzTx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	3) TD (temporal difference learning)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6C9ACA03-C38A-3F4D-8582-8E027465FD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Passive Learning in a Known Environment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112643" name="Text Box 3">
            <a:extLst>
              <a:ext uri="{FF2B5EF4-FFF2-40B4-BE49-F238E27FC236}">
                <a16:creationId xmlns:a16="http://schemas.microsoft.com/office/drawing/2014/main" id="{2BFBC07F-CE5A-0A4A-B028-D14FF46A4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1828800"/>
            <a:ext cx="769302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46800" rIns="18000" bIns="46800"/>
          <a:lstStyle>
            <a:lvl1pPr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72000"/>
              </a:lnSpc>
              <a:spcBef>
                <a:spcPts val="1963"/>
              </a:spcBef>
              <a:defRPr/>
            </a:pPr>
            <a:r>
              <a:rPr lang="en-GB" altLang="x-none" sz="32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LMS</a:t>
            </a:r>
            <a:r>
              <a:rPr lang="en-GB" altLang="x-none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 (Least Mean Squares)</a:t>
            </a:r>
          </a:p>
        </p:txBody>
      </p:sp>
      <p:pic>
        <p:nvPicPr>
          <p:cNvPr id="53251" name="Picture 4">
            <a:extLst>
              <a:ext uri="{FF2B5EF4-FFF2-40B4-BE49-F238E27FC236}">
                <a16:creationId xmlns:a16="http://schemas.microsoft.com/office/drawing/2014/main" id="{2D35E5DC-3EF9-AB49-AEC5-7530D1525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2438401"/>
            <a:ext cx="3273425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2" name="Text Box 5">
            <a:extLst>
              <a:ext uri="{FF2B5EF4-FFF2-40B4-BE49-F238E27FC236}">
                <a16:creationId xmlns:a16="http://schemas.microsoft.com/office/drawing/2014/main" id="{B404E188-CC4B-C74C-948B-97D0A220D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5029200"/>
            <a:ext cx="77692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72000"/>
              </a:lnSpc>
              <a:spcBef>
                <a:spcPts val="1625"/>
              </a:spcBef>
              <a:buClrTx/>
              <a:buSzTx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Agent makes random runs (sequences of random moves) through environment</a:t>
            </a:r>
          </a:p>
          <a:p>
            <a:pPr>
              <a:lnSpc>
                <a:spcPct val="72000"/>
              </a:lnSpc>
              <a:spcBef>
                <a:spcPts val="1625"/>
              </a:spcBef>
              <a:buClrTx/>
              <a:buSzTx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  [1,1]-&gt;[1,2]-&gt;[1,3]-&gt;[2,3]-&gt;[3,3]-&gt;[4,3]  =  +1</a:t>
            </a:r>
          </a:p>
          <a:p>
            <a:pPr>
              <a:lnSpc>
                <a:spcPct val="72000"/>
              </a:lnSpc>
              <a:spcBef>
                <a:spcPts val="1625"/>
              </a:spcBef>
              <a:buClrTx/>
              <a:buSzTx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  [1,1]-&gt;[2,1]-&gt;[3,1]-&gt;[3,2]-&gt;[4,2]  =  -1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B1E89940-2264-9441-9F20-6B1344F2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Passive Learning in a Known Environment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54274" name="Text Box 3">
            <a:extLst>
              <a:ext uri="{FF2B5EF4-FFF2-40B4-BE49-F238E27FC236}">
                <a16:creationId xmlns:a16="http://schemas.microsoft.com/office/drawing/2014/main" id="{884B690B-C300-9442-8485-B99FE25E4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2133600"/>
            <a:ext cx="78454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 marL="457200" indent="-4572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72000"/>
              </a:lnSpc>
              <a:spcBef>
                <a:spcPts val="2963"/>
              </a:spcBef>
              <a:buClrTx/>
              <a:buSzTx/>
              <a:buNone/>
            </a:pPr>
            <a:r>
              <a:rPr lang="en-GB" altLang="en-PT">
                <a:latin typeface="Times New Roman" panose="02020603050405020304" pitchFamily="18" charset="0"/>
              </a:rPr>
              <a:t>LMS:</a:t>
            </a:r>
            <a:endParaRPr lang="en-GB" altLang="en-PT" b="1" u="sng">
              <a:latin typeface="Times New Roman" panose="02020603050405020304" pitchFamily="18" charset="0"/>
            </a:endParaRPr>
          </a:p>
          <a:p>
            <a:pPr>
              <a:lnSpc>
                <a:spcPct val="35000"/>
              </a:lnSpc>
              <a:spcBef>
                <a:spcPts val="2450"/>
              </a:spcBef>
              <a:buSzPct val="45000"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-Collect statistics on final payoff for each state</a:t>
            </a:r>
          </a:p>
          <a:p>
            <a:pPr>
              <a:lnSpc>
                <a:spcPct val="35000"/>
              </a:lnSpc>
              <a:spcBef>
                <a:spcPts val="2450"/>
              </a:spcBef>
              <a:buSzPct val="45000"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(eg. when on [2,3], how often reached +1 vs -1 ?)</a:t>
            </a:r>
          </a:p>
          <a:p>
            <a:pPr>
              <a:lnSpc>
                <a:spcPct val="35000"/>
              </a:lnSpc>
              <a:spcBef>
                <a:spcPts val="2450"/>
              </a:spcBef>
              <a:buSzPct val="45000"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-Learner computes average for each state</a:t>
            </a:r>
          </a:p>
          <a:p>
            <a:pPr>
              <a:lnSpc>
                <a:spcPct val="35000"/>
              </a:lnSpc>
              <a:spcBef>
                <a:spcPts val="2963"/>
              </a:spcBef>
              <a:buSzTx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Provably converges to true expected value (utilities)</a:t>
            </a:r>
          </a:p>
          <a:p>
            <a:pPr>
              <a:lnSpc>
                <a:spcPct val="35000"/>
              </a:lnSpc>
              <a:spcBef>
                <a:spcPts val="2963"/>
              </a:spcBef>
              <a:buSzTx/>
              <a:buNone/>
            </a:pPr>
            <a:endParaRPr lang="en-GB" altLang="en-PT" sz="2800">
              <a:latin typeface="Times New Roman" panose="02020603050405020304" pitchFamily="18" charset="0"/>
            </a:endParaRPr>
          </a:p>
          <a:p>
            <a:pPr>
              <a:lnSpc>
                <a:spcPct val="35000"/>
              </a:lnSpc>
              <a:spcBef>
                <a:spcPts val="2963"/>
              </a:spcBef>
              <a:buSzTx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-Instance of supervised learning</a:t>
            </a:r>
          </a:p>
          <a:p>
            <a:pPr>
              <a:lnSpc>
                <a:spcPct val="35000"/>
              </a:lnSpc>
              <a:spcBef>
                <a:spcPts val="2963"/>
              </a:spcBef>
              <a:buSzTx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State as input and observed rewared as output</a:t>
            </a:r>
          </a:p>
          <a:p>
            <a:pPr>
              <a:lnSpc>
                <a:spcPct val="35000"/>
              </a:lnSpc>
              <a:spcBef>
                <a:spcPts val="1663"/>
              </a:spcBef>
              <a:buSzTx/>
              <a:buFont typeface="Wingdings" pitchFamily="2" charset="2"/>
              <a:buChar char="§"/>
            </a:pPr>
            <a:endParaRPr lang="en-GB" altLang="en-PT" sz="2800" i="1">
              <a:latin typeface="Times New Roman" panose="02020603050405020304" pitchFamily="18" charset="0"/>
            </a:endParaRPr>
          </a:p>
          <a:p>
            <a:pPr>
              <a:lnSpc>
                <a:spcPct val="35000"/>
              </a:lnSpc>
              <a:spcBef>
                <a:spcPts val="1400"/>
              </a:spcBef>
              <a:buSzTx/>
              <a:buFont typeface="Wingdings" pitchFamily="2" charset="2"/>
              <a:buChar char="§"/>
            </a:pPr>
            <a:endParaRPr lang="en-GB" altLang="en-PT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8E518BF1-F17E-AF40-B85E-386F170FC6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5140BCB7-0E9C-A242-8E48-7C4D58EEC0F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PT">
                <a:ea typeface="ＭＳ Ｐゴシック" panose="020B0600070205080204" pitchFamily="34" charset="-128"/>
              </a:rPr>
              <a:t>It misses an important source of information</a:t>
            </a:r>
          </a:p>
          <a:p>
            <a:r>
              <a:rPr lang="en-US" altLang="en-PT">
                <a:ea typeface="ＭＳ Ｐゴシック" panose="020B0600070205080204" pitchFamily="34" charset="-128"/>
              </a:rPr>
              <a:t>Utilities of states are not independent!</a:t>
            </a:r>
          </a:p>
          <a:p>
            <a:r>
              <a:rPr lang="en-US" altLang="en-PT">
                <a:ea typeface="ＭＳ Ｐゴシック" panose="020B0600070205080204" pitchFamily="34" charset="-128"/>
              </a:rPr>
              <a:t>The utility of each state equals its own reward plus the expected utility of its successor</a:t>
            </a:r>
          </a:p>
          <a:p>
            <a:endParaRPr lang="en-US" altLang="en-P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Oval 2">
            <a:extLst>
              <a:ext uri="{FF2B5EF4-FFF2-40B4-BE49-F238E27FC236}">
                <a16:creationId xmlns:a16="http://schemas.microsoft.com/office/drawing/2014/main" id="{71AC6D90-97BF-6C45-840B-A9E5FF744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833438"/>
            <a:ext cx="1371600" cy="838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Start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19458" name="Oval 3">
            <a:extLst>
              <a:ext uri="{FF2B5EF4-FFF2-40B4-BE49-F238E27FC236}">
                <a16:creationId xmlns:a16="http://schemas.microsoft.com/office/drawing/2014/main" id="{0A47CE25-EAEB-534E-A7E2-A4834D805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909638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2</a:t>
            </a:r>
          </a:p>
        </p:txBody>
      </p:sp>
      <p:cxnSp>
        <p:nvCxnSpPr>
          <p:cNvPr id="19459" name="AutoShape 4">
            <a:extLst>
              <a:ext uri="{FF2B5EF4-FFF2-40B4-BE49-F238E27FC236}">
                <a16:creationId xmlns:a16="http://schemas.microsoft.com/office/drawing/2014/main" id="{154C3525-8BFD-7B49-B942-FCF098D5FAF2}"/>
              </a:ext>
            </a:extLst>
          </p:cNvPr>
          <p:cNvCxnSpPr>
            <a:cxnSpLocks noChangeShapeType="1"/>
            <a:stCxn id="19457" idx="6"/>
            <a:endCxn id="19458" idx="2"/>
          </p:cNvCxnSpPr>
          <p:nvPr/>
        </p:nvCxnSpPr>
        <p:spPr bwMode="auto">
          <a:xfrm>
            <a:off x="3124200" y="1252538"/>
            <a:ext cx="33528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460" name="Group 5">
            <a:extLst>
              <a:ext uri="{FF2B5EF4-FFF2-40B4-BE49-F238E27FC236}">
                <a16:creationId xmlns:a16="http://schemas.microsoft.com/office/drawing/2014/main" id="{12E528AE-A84B-4040-99A8-27B1014241C7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681038"/>
            <a:ext cx="4953000" cy="5638800"/>
            <a:chOff x="2112" y="576"/>
            <a:chExt cx="1008" cy="960"/>
          </a:xfrm>
        </p:grpSpPr>
        <p:sp>
          <p:nvSpPr>
            <p:cNvPr id="19481" name="Line 6">
              <a:extLst>
                <a:ext uri="{FF2B5EF4-FFF2-40B4-BE49-F238E27FC236}">
                  <a16:creationId xmlns:a16="http://schemas.microsoft.com/office/drawing/2014/main" id="{E1FE5860-6B85-DD42-A94E-F922215C78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57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19482" name="Line 7">
              <a:extLst>
                <a:ext uri="{FF2B5EF4-FFF2-40B4-BE49-F238E27FC236}">
                  <a16:creationId xmlns:a16="http://schemas.microsoft.com/office/drawing/2014/main" id="{9F8F9CDB-75A8-8644-8850-15B3828D4C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53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19483" name="Line 8">
              <a:extLst>
                <a:ext uri="{FF2B5EF4-FFF2-40B4-BE49-F238E27FC236}">
                  <a16:creationId xmlns:a16="http://schemas.microsoft.com/office/drawing/2014/main" id="{1B9860D7-3804-0744-9663-B087E6D398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57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19484" name="Line 9">
              <a:extLst>
                <a:ext uri="{FF2B5EF4-FFF2-40B4-BE49-F238E27FC236}">
                  <a16:creationId xmlns:a16="http://schemas.microsoft.com/office/drawing/2014/main" id="{AD3D1A08-86B5-DB4A-BB33-BDF105E3E2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81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19485" name="Line 10">
              <a:extLst>
                <a:ext uri="{FF2B5EF4-FFF2-40B4-BE49-F238E27FC236}">
                  <a16:creationId xmlns:a16="http://schemas.microsoft.com/office/drawing/2014/main" id="{9DC83CD0-4E13-C340-A0EB-CCDF5C2A7A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816"/>
              <a:ext cx="720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19486" name="Line 11">
              <a:extLst>
                <a:ext uri="{FF2B5EF4-FFF2-40B4-BE49-F238E27FC236}">
                  <a16:creationId xmlns:a16="http://schemas.microsoft.com/office/drawing/2014/main" id="{0F75392C-B66E-3D43-8417-55B13D8B7F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056"/>
              <a:ext cx="384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19487" name="Line 12">
              <a:extLst>
                <a:ext uri="{FF2B5EF4-FFF2-40B4-BE49-F238E27FC236}">
                  <a16:creationId xmlns:a16="http://schemas.microsoft.com/office/drawing/2014/main" id="{8732C49B-7B24-A14B-A391-BF422CDDE6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296"/>
              <a:ext cx="672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19488" name="Line 13">
              <a:extLst>
                <a:ext uri="{FF2B5EF4-FFF2-40B4-BE49-F238E27FC236}">
                  <a16:creationId xmlns:a16="http://schemas.microsoft.com/office/drawing/2014/main" id="{9FFC9D7B-D7AD-6E41-8BCF-1D28E2FC9E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056"/>
              <a:ext cx="0" cy="24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</p:grpSp>
      <p:sp>
        <p:nvSpPr>
          <p:cNvPr id="19461" name="Oval 14">
            <a:extLst>
              <a:ext uri="{FF2B5EF4-FFF2-40B4-BE49-F238E27FC236}">
                <a16:creationId xmlns:a16="http://schemas.microsoft.com/office/drawing/2014/main" id="{ADE76C3E-B866-7442-BE4B-6AE57DE9F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433638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9462" name="Oval 15">
            <a:extLst>
              <a:ext uri="{FF2B5EF4-FFF2-40B4-BE49-F238E27FC236}">
                <a16:creationId xmlns:a16="http://schemas.microsoft.com/office/drawing/2014/main" id="{F7BF7F11-5DC0-8A4F-BA57-33C6538E2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433638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9463" name="Oval 16">
            <a:extLst>
              <a:ext uri="{FF2B5EF4-FFF2-40B4-BE49-F238E27FC236}">
                <a16:creationId xmlns:a16="http://schemas.microsoft.com/office/drawing/2014/main" id="{F0D3E404-9E31-8E48-896C-70C0459A6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176838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9464" name="Oval 17">
            <a:extLst>
              <a:ext uri="{FF2B5EF4-FFF2-40B4-BE49-F238E27FC236}">
                <a16:creationId xmlns:a16="http://schemas.microsoft.com/office/drawing/2014/main" id="{D051B874-B2AB-0B4E-8246-15BFF754C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176838"/>
            <a:ext cx="12954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Goal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19465" name="Oval 18">
            <a:extLst>
              <a:ext uri="{FF2B5EF4-FFF2-40B4-BE49-F238E27FC236}">
                <a16:creationId xmlns:a16="http://schemas.microsoft.com/office/drawing/2014/main" id="{1C1B133E-0984-9045-B9FC-FBE269FF5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729038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9466" name="Oval 19">
            <a:extLst>
              <a:ext uri="{FF2B5EF4-FFF2-40B4-BE49-F238E27FC236}">
                <a16:creationId xmlns:a16="http://schemas.microsoft.com/office/drawing/2014/main" id="{7BC322C5-6599-414B-86E5-45D00E978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29038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8</a:t>
            </a:r>
          </a:p>
        </p:txBody>
      </p:sp>
      <p:cxnSp>
        <p:nvCxnSpPr>
          <p:cNvPr id="19467" name="AutoShape 20">
            <a:extLst>
              <a:ext uri="{FF2B5EF4-FFF2-40B4-BE49-F238E27FC236}">
                <a16:creationId xmlns:a16="http://schemas.microsoft.com/office/drawing/2014/main" id="{40A537AD-D9A0-E54D-BE5B-AE2AA57AA15C}"/>
              </a:ext>
            </a:extLst>
          </p:cNvPr>
          <p:cNvCxnSpPr>
            <a:cxnSpLocks noChangeShapeType="1"/>
            <a:stCxn id="19458" idx="3"/>
            <a:endCxn id="19457" idx="5"/>
          </p:cNvCxnSpPr>
          <p:nvPr/>
        </p:nvCxnSpPr>
        <p:spPr bwMode="auto">
          <a:xfrm flipH="1" flipV="1">
            <a:off x="2922588" y="1549400"/>
            <a:ext cx="367665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8" name="AutoShape 21">
            <a:extLst>
              <a:ext uri="{FF2B5EF4-FFF2-40B4-BE49-F238E27FC236}">
                <a16:creationId xmlns:a16="http://schemas.microsoft.com/office/drawing/2014/main" id="{6173EB7E-768D-8C4A-B67A-BD08B5D7C6B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438900" y="2090738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9" name="AutoShape 22">
            <a:extLst>
              <a:ext uri="{FF2B5EF4-FFF2-40B4-BE49-F238E27FC236}">
                <a16:creationId xmlns:a16="http://schemas.microsoft.com/office/drawing/2014/main" id="{2E4E9DB0-5144-B840-A08C-56B3719B817A}"/>
              </a:ext>
            </a:extLst>
          </p:cNvPr>
          <p:cNvCxnSpPr>
            <a:cxnSpLocks noChangeShapeType="1"/>
            <a:stCxn id="19461" idx="7"/>
            <a:endCxn id="19458" idx="5"/>
          </p:cNvCxnSpPr>
          <p:nvPr/>
        </p:nvCxnSpPr>
        <p:spPr bwMode="auto">
          <a:xfrm rot="16200000">
            <a:off x="6727826" y="2090738"/>
            <a:ext cx="9302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0" name="AutoShape 23">
            <a:extLst>
              <a:ext uri="{FF2B5EF4-FFF2-40B4-BE49-F238E27FC236}">
                <a16:creationId xmlns:a16="http://schemas.microsoft.com/office/drawing/2014/main" id="{76EE0319-026F-9240-866F-136B1BD93534}"/>
              </a:ext>
            </a:extLst>
          </p:cNvPr>
          <p:cNvCxnSpPr>
            <a:cxnSpLocks noChangeShapeType="1"/>
            <a:stCxn id="19461" idx="3"/>
            <a:endCxn id="19465" idx="1"/>
          </p:cNvCxnSpPr>
          <p:nvPr/>
        </p:nvCxnSpPr>
        <p:spPr bwMode="auto">
          <a:xfrm rot="5400000">
            <a:off x="6248401" y="3500438"/>
            <a:ext cx="701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1" name="AutoShape 24">
            <a:extLst>
              <a:ext uri="{FF2B5EF4-FFF2-40B4-BE49-F238E27FC236}">
                <a16:creationId xmlns:a16="http://schemas.microsoft.com/office/drawing/2014/main" id="{D81C21D9-D991-7649-A0A8-1D283C68D546}"/>
              </a:ext>
            </a:extLst>
          </p:cNvPr>
          <p:cNvCxnSpPr>
            <a:cxnSpLocks noChangeShapeType="1"/>
            <a:stCxn id="19465" idx="7"/>
            <a:endCxn id="19461" idx="5"/>
          </p:cNvCxnSpPr>
          <p:nvPr/>
        </p:nvCxnSpPr>
        <p:spPr bwMode="auto">
          <a:xfrm flipV="1">
            <a:off x="7192963" y="3149601"/>
            <a:ext cx="0" cy="701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2" name="AutoShape 25">
            <a:extLst>
              <a:ext uri="{FF2B5EF4-FFF2-40B4-BE49-F238E27FC236}">
                <a16:creationId xmlns:a16="http://schemas.microsoft.com/office/drawing/2014/main" id="{72F23813-B7E3-2F40-B728-2558B489F121}"/>
              </a:ext>
            </a:extLst>
          </p:cNvPr>
          <p:cNvCxnSpPr>
            <a:cxnSpLocks noChangeShapeType="1"/>
            <a:stCxn id="19465" idx="2"/>
            <a:endCxn id="19466" idx="6"/>
          </p:cNvCxnSpPr>
          <p:nvPr/>
        </p:nvCxnSpPr>
        <p:spPr bwMode="auto">
          <a:xfrm flipH="1">
            <a:off x="5638800" y="4148138"/>
            <a:ext cx="838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3" name="AutoShape 26">
            <a:extLst>
              <a:ext uri="{FF2B5EF4-FFF2-40B4-BE49-F238E27FC236}">
                <a16:creationId xmlns:a16="http://schemas.microsoft.com/office/drawing/2014/main" id="{87922FA4-FB32-BA46-9996-3FBD01F0966D}"/>
              </a:ext>
            </a:extLst>
          </p:cNvPr>
          <p:cNvCxnSpPr>
            <a:cxnSpLocks noChangeShapeType="1"/>
            <a:stCxn id="19466" idx="5"/>
            <a:endCxn id="19465" idx="3"/>
          </p:cNvCxnSpPr>
          <p:nvPr/>
        </p:nvCxnSpPr>
        <p:spPr bwMode="auto">
          <a:xfrm>
            <a:off x="5516564" y="4445000"/>
            <a:ext cx="1082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4" name="AutoShape 27">
            <a:extLst>
              <a:ext uri="{FF2B5EF4-FFF2-40B4-BE49-F238E27FC236}">
                <a16:creationId xmlns:a16="http://schemas.microsoft.com/office/drawing/2014/main" id="{EA311A17-3FF4-6746-B807-56F7944A8BBC}"/>
              </a:ext>
            </a:extLst>
          </p:cNvPr>
          <p:cNvCxnSpPr>
            <a:cxnSpLocks noChangeShapeType="1"/>
            <a:stCxn id="19462" idx="5"/>
            <a:endCxn id="19461" idx="3"/>
          </p:cNvCxnSpPr>
          <p:nvPr/>
        </p:nvCxnSpPr>
        <p:spPr bwMode="auto">
          <a:xfrm>
            <a:off x="3840164" y="3149600"/>
            <a:ext cx="27590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5" name="AutoShape 28">
            <a:extLst>
              <a:ext uri="{FF2B5EF4-FFF2-40B4-BE49-F238E27FC236}">
                <a16:creationId xmlns:a16="http://schemas.microsoft.com/office/drawing/2014/main" id="{FFACBE13-38D6-C441-906E-3C22EF7422F8}"/>
              </a:ext>
            </a:extLst>
          </p:cNvPr>
          <p:cNvCxnSpPr>
            <a:cxnSpLocks noChangeShapeType="1"/>
            <a:stCxn id="19461" idx="2"/>
            <a:endCxn id="19462" idx="6"/>
          </p:cNvCxnSpPr>
          <p:nvPr/>
        </p:nvCxnSpPr>
        <p:spPr bwMode="auto">
          <a:xfrm flipH="1">
            <a:off x="3962400" y="2852738"/>
            <a:ext cx="2514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6" name="AutoShape 29">
            <a:extLst>
              <a:ext uri="{FF2B5EF4-FFF2-40B4-BE49-F238E27FC236}">
                <a16:creationId xmlns:a16="http://schemas.microsoft.com/office/drawing/2014/main" id="{CF6293D1-765B-B74D-BDE7-FB217E58222F}"/>
              </a:ext>
            </a:extLst>
          </p:cNvPr>
          <p:cNvCxnSpPr>
            <a:cxnSpLocks noChangeShapeType="1"/>
            <a:stCxn id="19462" idx="3"/>
            <a:endCxn id="19463" idx="1"/>
          </p:cNvCxnSpPr>
          <p:nvPr/>
        </p:nvCxnSpPr>
        <p:spPr bwMode="auto">
          <a:xfrm>
            <a:off x="3246438" y="3149601"/>
            <a:ext cx="0" cy="2149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7" name="AutoShape 30">
            <a:extLst>
              <a:ext uri="{FF2B5EF4-FFF2-40B4-BE49-F238E27FC236}">
                <a16:creationId xmlns:a16="http://schemas.microsoft.com/office/drawing/2014/main" id="{4694E394-419E-164C-9EF3-0CD077946EF6}"/>
              </a:ext>
            </a:extLst>
          </p:cNvPr>
          <p:cNvCxnSpPr>
            <a:cxnSpLocks noChangeShapeType="1"/>
            <a:stCxn id="19463" idx="7"/>
            <a:endCxn id="19462" idx="5"/>
          </p:cNvCxnSpPr>
          <p:nvPr/>
        </p:nvCxnSpPr>
        <p:spPr bwMode="auto">
          <a:xfrm flipV="1">
            <a:off x="3840163" y="3149601"/>
            <a:ext cx="0" cy="2149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8" name="Text Box 31">
            <a:extLst>
              <a:ext uri="{FF2B5EF4-FFF2-40B4-BE49-F238E27FC236}">
                <a16:creationId xmlns:a16="http://schemas.microsoft.com/office/drawing/2014/main" id="{DBFFA8CB-CAEC-2640-B6AB-93A70646F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604838"/>
            <a:ext cx="19812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2400">
                <a:latin typeface="Arial" panose="020B0604020202020204" pitchFamily="34" charset="0"/>
              </a:rPr>
              <a:t>Arrows indicate strength between two problem states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PT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2400">
                <a:latin typeface="Arial" panose="020B0604020202020204" pitchFamily="34" charset="0"/>
              </a:rPr>
              <a:t>Start maze …</a:t>
            </a:r>
          </a:p>
        </p:txBody>
      </p:sp>
      <p:cxnSp>
        <p:nvCxnSpPr>
          <p:cNvPr id="19479" name="AutoShape 32">
            <a:extLst>
              <a:ext uri="{FF2B5EF4-FFF2-40B4-BE49-F238E27FC236}">
                <a16:creationId xmlns:a16="http://schemas.microsoft.com/office/drawing/2014/main" id="{7D143BD8-27F3-F04B-A159-E865B2689F27}"/>
              </a:ext>
            </a:extLst>
          </p:cNvPr>
          <p:cNvCxnSpPr>
            <a:cxnSpLocks noChangeShapeType="1"/>
            <a:stCxn id="19463" idx="5"/>
            <a:endCxn id="19464" idx="3"/>
          </p:cNvCxnSpPr>
          <p:nvPr/>
        </p:nvCxnSpPr>
        <p:spPr bwMode="auto">
          <a:xfrm>
            <a:off x="3840163" y="5892800"/>
            <a:ext cx="38925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0" name="AutoShape 33">
            <a:extLst>
              <a:ext uri="{FF2B5EF4-FFF2-40B4-BE49-F238E27FC236}">
                <a16:creationId xmlns:a16="http://schemas.microsoft.com/office/drawing/2014/main" id="{59C644F6-D5CB-7945-A762-76D6E3133515}"/>
              </a:ext>
            </a:extLst>
          </p:cNvPr>
          <p:cNvCxnSpPr>
            <a:cxnSpLocks noChangeShapeType="1"/>
            <a:stCxn id="19464" idx="2"/>
            <a:endCxn id="19463" idx="6"/>
          </p:cNvCxnSpPr>
          <p:nvPr/>
        </p:nvCxnSpPr>
        <p:spPr bwMode="auto">
          <a:xfrm flipH="1">
            <a:off x="3962400" y="5595938"/>
            <a:ext cx="35814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880FBC00-F162-EA48-9177-A6D2FEE727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Passive Learning in a Known Environment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56322" name="Text Box 3">
            <a:extLst>
              <a:ext uri="{FF2B5EF4-FFF2-40B4-BE49-F238E27FC236}">
                <a16:creationId xmlns:a16="http://schemas.microsoft.com/office/drawing/2014/main" id="{CFFE4561-6E6B-EE42-9810-6B3C1E76C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2362200"/>
            <a:ext cx="7769225" cy="292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72000"/>
              </a:lnSpc>
              <a:spcBef>
                <a:spcPts val="1963"/>
              </a:spcBef>
              <a:buClrTx/>
              <a:buSzTx/>
              <a:buNone/>
            </a:pPr>
            <a:r>
              <a:rPr lang="en-GB" altLang="en-PT">
                <a:latin typeface="Times New Roman" panose="02020603050405020304" pitchFamily="18" charset="0"/>
              </a:rPr>
              <a:t>LMS</a:t>
            </a:r>
          </a:p>
          <a:p>
            <a:pPr>
              <a:lnSpc>
                <a:spcPct val="72000"/>
              </a:lnSpc>
              <a:spcBef>
                <a:spcPts val="1625"/>
              </a:spcBef>
              <a:buClrTx/>
              <a:buSzTx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Main Drawback:</a:t>
            </a:r>
          </a:p>
          <a:p>
            <a:pPr>
              <a:lnSpc>
                <a:spcPct val="72000"/>
              </a:lnSpc>
              <a:spcBef>
                <a:spcPts val="1625"/>
              </a:spcBef>
              <a:buClrTx/>
              <a:buSzTx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- slow convergence</a:t>
            </a:r>
          </a:p>
          <a:p>
            <a:pPr>
              <a:lnSpc>
                <a:spcPct val="72000"/>
              </a:lnSpc>
              <a:spcBef>
                <a:spcPts val="1625"/>
              </a:spcBef>
              <a:buClrTx/>
              <a:buSzTx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- it takes the agent well over a 1000 training sequences to get close to the correct value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CEA86F8B-0840-D34F-A92F-4A87EB5FC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Passive Learning in a Known Environment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57346" name="Text Box 3">
            <a:extLst>
              <a:ext uri="{FF2B5EF4-FFF2-40B4-BE49-F238E27FC236}">
                <a16:creationId xmlns:a16="http://schemas.microsoft.com/office/drawing/2014/main" id="{E9557502-36CA-2945-BBD2-742A89E02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1" y="2057401"/>
            <a:ext cx="7616825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50000"/>
              </a:lnSpc>
              <a:spcBef>
                <a:spcPts val="1963"/>
              </a:spcBef>
              <a:buClrTx/>
              <a:buSzTx/>
              <a:buNone/>
            </a:pPr>
            <a:r>
              <a:rPr lang="en-GB" altLang="en-PT">
                <a:latin typeface="Times New Roman" panose="02020603050405020304" pitchFamily="18" charset="0"/>
              </a:rPr>
              <a:t>ADP (Adaptive Dynamic Programming)</a:t>
            </a:r>
            <a:endParaRPr lang="en-GB" altLang="en-PT" b="1" u="sng">
              <a:latin typeface="Times New Roman" panose="02020603050405020304" pitchFamily="18" charset="0"/>
            </a:endParaRPr>
          </a:p>
          <a:p>
            <a:pPr>
              <a:lnSpc>
                <a:spcPct val="50000"/>
              </a:lnSpc>
              <a:spcBef>
                <a:spcPts val="1813"/>
              </a:spcBef>
              <a:buClrTx/>
              <a:buSzTx/>
              <a:buNone/>
            </a:pPr>
            <a:endParaRPr lang="en-GB" altLang="en-PT" sz="3000" b="1">
              <a:latin typeface="Times New Roman" panose="02020603050405020304" pitchFamily="18" charset="0"/>
            </a:endParaRPr>
          </a:p>
          <a:p>
            <a:pPr>
              <a:lnSpc>
                <a:spcPct val="72000"/>
              </a:lnSpc>
              <a:spcBef>
                <a:spcPts val="1738"/>
              </a:spcBef>
              <a:buClrTx/>
              <a:buSzTx/>
              <a:buNone/>
            </a:pPr>
            <a:r>
              <a:rPr lang="en-GB" altLang="en-PT" sz="3000">
                <a:latin typeface="Times New Roman" panose="02020603050405020304" pitchFamily="18" charset="0"/>
              </a:rPr>
              <a:t>Uses the value or policy iteration algorithm to calculate exact utilities of states given an estimated model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F6BA1EA5-38B8-5C4F-85FA-86467B1F5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Passive Learning in a Known Environment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58370" name="Text Box 3">
            <a:extLst>
              <a:ext uri="{FF2B5EF4-FFF2-40B4-BE49-F238E27FC236}">
                <a16:creationId xmlns:a16="http://schemas.microsoft.com/office/drawing/2014/main" id="{FD57EA95-F8B8-3440-9BD7-62FDB6708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1919288"/>
            <a:ext cx="7693025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72000"/>
              </a:lnSpc>
              <a:spcBef>
                <a:spcPts val="1738"/>
              </a:spcBef>
              <a:buClrTx/>
              <a:buSzTx/>
              <a:buNone/>
            </a:pPr>
            <a:r>
              <a:rPr lang="en-GB" altLang="en-PT">
                <a:latin typeface="Times New Roman" panose="02020603050405020304" pitchFamily="18" charset="0"/>
              </a:rPr>
              <a:t>ADP</a:t>
            </a:r>
            <a:endParaRPr lang="en-GB" altLang="en-PT" sz="2800">
              <a:latin typeface="Times New Roman" panose="02020603050405020304" pitchFamily="18" charset="0"/>
            </a:endParaRPr>
          </a:p>
          <a:p>
            <a:pPr>
              <a:lnSpc>
                <a:spcPct val="72000"/>
              </a:lnSpc>
              <a:spcBef>
                <a:spcPts val="1625"/>
              </a:spcBef>
              <a:buClrTx/>
              <a:buSzTx/>
              <a:buNone/>
            </a:pPr>
            <a:endParaRPr lang="en-GB" altLang="en-PT" sz="2800">
              <a:latin typeface="Times New Roman" panose="02020603050405020304" pitchFamily="18" charset="0"/>
            </a:endParaRPr>
          </a:p>
          <a:p>
            <a:pPr>
              <a:lnSpc>
                <a:spcPct val="72000"/>
              </a:lnSpc>
              <a:spcBef>
                <a:spcPts val="1625"/>
              </a:spcBef>
              <a:buClrTx/>
              <a:buSzTx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In general:</a:t>
            </a:r>
          </a:p>
          <a:p>
            <a:pPr>
              <a:lnSpc>
                <a:spcPct val="28000"/>
              </a:lnSpc>
              <a:spcBef>
                <a:spcPts val="1625"/>
              </a:spcBef>
              <a:buClrTx/>
              <a:buSzTx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	</a:t>
            </a:r>
          </a:p>
          <a:p>
            <a:pPr>
              <a:lnSpc>
                <a:spcPct val="28000"/>
              </a:lnSpc>
              <a:spcBef>
                <a:spcPts val="1625"/>
              </a:spcBef>
              <a:buClrTx/>
              <a:buSzTx/>
              <a:buNone/>
            </a:pPr>
            <a:endParaRPr lang="en-GB" altLang="en-PT" sz="2800">
              <a:latin typeface="Times New Roman" panose="02020603050405020304" pitchFamily="18" charset="0"/>
            </a:endParaRPr>
          </a:p>
          <a:p>
            <a:pPr>
              <a:lnSpc>
                <a:spcPct val="28000"/>
              </a:lnSpc>
              <a:spcBef>
                <a:spcPts val="1625"/>
              </a:spcBef>
              <a:buClrTx/>
              <a:buSzTx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	- R(i) is reward of being in state i</a:t>
            </a:r>
          </a:p>
          <a:p>
            <a:pPr>
              <a:lnSpc>
                <a:spcPct val="50000"/>
              </a:lnSpc>
              <a:spcBef>
                <a:spcPts val="1625"/>
              </a:spcBef>
              <a:buClrTx/>
              <a:buSzTx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		</a:t>
            </a:r>
            <a:r>
              <a:rPr lang="en-GB" altLang="en-PT" sz="2400">
                <a:latin typeface="Times New Roman" panose="02020603050405020304" pitchFamily="18" charset="0"/>
              </a:rPr>
              <a:t>(often non zero for only a few end states)</a:t>
            </a:r>
          </a:p>
          <a:p>
            <a:pPr>
              <a:lnSpc>
                <a:spcPct val="50000"/>
              </a:lnSpc>
              <a:spcBef>
                <a:spcPts val="1625"/>
              </a:spcBef>
              <a:buClrTx/>
              <a:buSzTx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	- M</a:t>
            </a:r>
            <a:r>
              <a:rPr lang="en-GB" altLang="en-PT" sz="1800" b="1">
                <a:latin typeface="Times New Roman" panose="02020603050405020304" pitchFamily="18" charset="0"/>
              </a:rPr>
              <a:t>ij </a:t>
            </a:r>
            <a:r>
              <a:rPr lang="en-GB" altLang="en-PT" sz="2800">
                <a:latin typeface="Times New Roman" panose="02020603050405020304" pitchFamily="18" charset="0"/>
              </a:rPr>
              <a:t>is the probability of transition from </a:t>
            </a:r>
          </a:p>
          <a:p>
            <a:pPr>
              <a:lnSpc>
                <a:spcPct val="50000"/>
              </a:lnSpc>
              <a:spcBef>
                <a:spcPts val="1625"/>
              </a:spcBef>
              <a:buClrTx/>
              <a:buSzTx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	  state i to j </a:t>
            </a:r>
          </a:p>
        </p:txBody>
      </p:sp>
      <p:pic>
        <p:nvPicPr>
          <p:cNvPr id="58371" name="Picture 4" descr="ADP603">
            <a:extLst>
              <a:ext uri="{FF2B5EF4-FFF2-40B4-BE49-F238E27FC236}">
                <a16:creationId xmlns:a16="http://schemas.microsoft.com/office/drawing/2014/main" id="{F848DAC7-0CAC-C943-90B3-18BE72DDD0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95600"/>
            <a:ext cx="411480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2E62CB3F-A3EC-C842-B6AA-11A33DCA5F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Passive Learning in a Known Environment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pic>
        <p:nvPicPr>
          <p:cNvPr id="59394" name="Picture 3">
            <a:extLst>
              <a:ext uri="{FF2B5EF4-FFF2-40B4-BE49-F238E27FC236}">
                <a16:creationId xmlns:a16="http://schemas.microsoft.com/office/drawing/2014/main" id="{BBF7AE30-C9EF-AD4F-81ED-C2722054E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2057400"/>
            <a:ext cx="6854825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Text Box 4">
            <a:extLst>
              <a:ext uri="{FF2B5EF4-FFF2-40B4-BE49-F238E27FC236}">
                <a16:creationId xmlns:a16="http://schemas.microsoft.com/office/drawing/2014/main" id="{07B128A3-4632-3941-BA4F-EA4FF4BFC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1905000"/>
            <a:ext cx="769302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72000"/>
              </a:lnSpc>
              <a:spcBef>
                <a:spcPts val="1963"/>
              </a:spcBef>
              <a:buClrTx/>
              <a:buSzTx/>
              <a:buNone/>
            </a:pPr>
            <a:r>
              <a:rPr lang="en-GB" altLang="en-PT">
                <a:latin typeface="Times New Roman" panose="02020603050405020304" pitchFamily="18" charset="0"/>
              </a:rPr>
              <a:t>ADP</a:t>
            </a:r>
          </a:p>
        </p:txBody>
      </p:sp>
      <p:sp>
        <p:nvSpPr>
          <p:cNvPr id="59396" name="Text Box 5">
            <a:extLst>
              <a:ext uri="{FF2B5EF4-FFF2-40B4-BE49-F238E27FC236}">
                <a16:creationId xmlns:a16="http://schemas.microsoft.com/office/drawing/2014/main" id="{47F7BABB-889E-BB4A-9608-2CF7B156F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1" y="4927600"/>
            <a:ext cx="7769225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72000"/>
              </a:lnSpc>
              <a:spcBef>
                <a:spcPts val="1625"/>
              </a:spcBef>
              <a:buClr>
                <a:srgbClr val="000000"/>
              </a:buClr>
              <a:buSzPct val="45000"/>
              <a:buFont typeface="StarBats" charset="0"/>
              <a:buChar char=" "/>
            </a:pPr>
            <a:r>
              <a:rPr lang="en-GB" altLang="en-PT" sz="2800">
                <a:latin typeface="Times New Roman" panose="02020603050405020304" pitchFamily="18" charset="0"/>
              </a:rPr>
              <a:t> Consider U(3,3)</a:t>
            </a:r>
          </a:p>
          <a:p>
            <a:pPr>
              <a:lnSpc>
                <a:spcPct val="72000"/>
              </a:lnSpc>
              <a:spcBef>
                <a:spcPts val="1325"/>
              </a:spcBef>
              <a:buClrTx/>
              <a:buSzTx/>
              <a:buNone/>
            </a:pPr>
            <a:r>
              <a:rPr lang="en-GB" altLang="en-PT" sz="2400" i="1">
                <a:latin typeface="Times New Roman" panose="02020603050405020304" pitchFamily="18" charset="0"/>
              </a:rPr>
              <a:t>U(3,3) = 0.33 x U(4,3) + 0.33 x U(2,3) + 0.33 x U(3,2)</a:t>
            </a:r>
          </a:p>
          <a:p>
            <a:pPr>
              <a:lnSpc>
                <a:spcPct val="72000"/>
              </a:lnSpc>
              <a:spcBef>
                <a:spcPts val="1325"/>
              </a:spcBef>
              <a:buClrTx/>
              <a:buSzTx/>
              <a:buNone/>
            </a:pPr>
            <a:r>
              <a:rPr lang="en-GB" altLang="en-PT" sz="2400" i="1">
                <a:latin typeface="Times New Roman" panose="02020603050405020304" pitchFamily="18" charset="0"/>
              </a:rPr>
              <a:t>           = 0.33 x 1.0 + 0.33 x 0.0886 + 0.33 x -0.4430</a:t>
            </a:r>
          </a:p>
          <a:p>
            <a:pPr>
              <a:lnSpc>
                <a:spcPct val="72000"/>
              </a:lnSpc>
              <a:spcBef>
                <a:spcPts val="1325"/>
              </a:spcBef>
              <a:buClrTx/>
              <a:buSzTx/>
              <a:buNone/>
            </a:pPr>
            <a:r>
              <a:rPr lang="en-GB" altLang="en-PT" sz="2400" i="1">
                <a:latin typeface="Times New Roman" panose="02020603050405020304" pitchFamily="18" charset="0"/>
              </a:rPr>
              <a:t>           = 0.2152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DD9E9A9A-0C53-374F-932F-42690E227F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Passive Learning in a Known Environment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60418" name="Text Box 3">
            <a:extLst>
              <a:ext uri="{FF2B5EF4-FFF2-40B4-BE49-F238E27FC236}">
                <a16:creationId xmlns:a16="http://schemas.microsoft.com/office/drawing/2014/main" id="{4C66A6B9-BFBD-9140-A101-6E0145FA4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1" y="2514600"/>
            <a:ext cx="7540625" cy="271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72000"/>
              </a:lnSpc>
              <a:spcBef>
                <a:spcPts val="1963"/>
              </a:spcBef>
              <a:buClrTx/>
              <a:buSzTx/>
              <a:buNone/>
            </a:pPr>
            <a:r>
              <a:rPr lang="en-GB" altLang="en-PT">
                <a:latin typeface="Times New Roman" panose="02020603050405020304" pitchFamily="18" charset="0"/>
              </a:rPr>
              <a:t>ADP</a:t>
            </a:r>
            <a:endParaRPr lang="en-GB" altLang="en-PT" b="1" u="sng">
              <a:latin typeface="Times New Roman" panose="02020603050405020304" pitchFamily="18" charset="0"/>
            </a:endParaRPr>
          </a:p>
          <a:p>
            <a:pPr>
              <a:lnSpc>
                <a:spcPct val="72000"/>
              </a:lnSpc>
              <a:spcBef>
                <a:spcPts val="1625"/>
              </a:spcBef>
              <a:buClr>
                <a:srgbClr val="000000"/>
              </a:buClr>
              <a:buSzPct val="45000"/>
              <a:buFont typeface="StarBats" charset="0"/>
              <a:buChar char=" "/>
            </a:pPr>
            <a:r>
              <a:rPr lang="en-GB" altLang="en-PT" sz="2800">
                <a:latin typeface="Times New Roman" panose="02020603050405020304" pitchFamily="18" charset="0"/>
              </a:rPr>
              <a:t> makes optimal use of the local constraints on utilities of states imposed by the neighborhood structure of the environment</a:t>
            </a:r>
          </a:p>
          <a:p>
            <a:pPr>
              <a:lnSpc>
                <a:spcPct val="72000"/>
              </a:lnSpc>
              <a:spcBef>
                <a:spcPts val="1625"/>
              </a:spcBef>
              <a:buClr>
                <a:srgbClr val="000000"/>
              </a:buClr>
              <a:buSzPct val="45000"/>
              <a:buFont typeface="StarBats" charset="0"/>
              <a:buChar char=" "/>
            </a:pPr>
            <a:r>
              <a:rPr lang="en-GB" altLang="en-PT" sz="2800">
                <a:latin typeface="Times New Roman" panose="02020603050405020304" pitchFamily="18" charset="0"/>
              </a:rPr>
              <a:t> somewhat intractable for large state spaces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>
            <a:extLst>
              <a:ext uri="{FF2B5EF4-FFF2-40B4-BE49-F238E27FC236}">
                <a16:creationId xmlns:a16="http://schemas.microsoft.com/office/drawing/2014/main" id="{0AA29961-31F1-8449-A212-8B2013C7F4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Passive Learning in a Known Environment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61442" name="Text Box 3">
            <a:extLst>
              <a:ext uri="{FF2B5EF4-FFF2-40B4-BE49-F238E27FC236}">
                <a16:creationId xmlns:a16="http://schemas.microsoft.com/office/drawing/2014/main" id="{E55BCCF0-5DA9-3A43-9712-1E28A9D00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1" y="1981201"/>
            <a:ext cx="7693025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72000"/>
              </a:lnSpc>
              <a:spcBef>
                <a:spcPts val="1963"/>
              </a:spcBef>
              <a:buClrTx/>
              <a:buSzTx/>
              <a:buNone/>
            </a:pPr>
            <a:r>
              <a:rPr lang="en-GB" altLang="en-PT">
                <a:latin typeface="Times New Roman" panose="02020603050405020304" pitchFamily="18" charset="0"/>
              </a:rPr>
              <a:t>TD (Temporal Difference Learning)</a:t>
            </a:r>
          </a:p>
          <a:p>
            <a:pPr>
              <a:lnSpc>
                <a:spcPct val="50000"/>
              </a:lnSpc>
              <a:spcBef>
                <a:spcPts val="1963"/>
              </a:spcBef>
              <a:buClrTx/>
              <a:buSzTx/>
              <a:buNone/>
            </a:pPr>
            <a:endParaRPr lang="en-GB" altLang="en-PT" b="1" u="sng">
              <a:latin typeface="Times New Roman" panose="02020603050405020304" pitchFamily="18" charset="0"/>
            </a:endParaRPr>
          </a:p>
          <a:p>
            <a:pPr>
              <a:lnSpc>
                <a:spcPct val="72000"/>
              </a:lnSpc>
              <a:spcBef>
                <a:spcPts val="1850"/>
              </a:spcBef>
              <a:buClrTx/>
              <a:buSzTx/>
              <a:buNone/>
            </a:pPr>
            <a:r>
              <a:rPr lang="en-GB" altLang="en-PT">
                <a:latin typeface="Times New Roman" panose="02020603050405020304" pitchFamily="18" charset="0"/>
              </a:rPr>
              <a:t>The key is to use the observed transitions to adjust the values of the observed states  so that they agree with the constraint equations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152629E4-9946-C343-BA3B-7B15DCEBAB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Passive Learning in a Known Environment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62466" name="Text Box 3">
            <a:extLst>
              <a:ext uri="{FF2B5EF4-FFF2-40B4-BE49-F238E27FC236}">
                <a16:creationId xmlns:a16="http://schemas.microsoft.com/office/drawing/2014/main" id="{A64B0105-3750-9542-AF22-40BFA0B4E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1752601"/>
            <a:ext cx="7616825" cy="47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72000"/>
              </a:lnSpc>
              <a:spcBef>
                <a:spcPts val="1963"/>
              </a:spcBef>
              <a:buClrTx/>
              <a:buSzTx/>
              <a:buNone/>
            </a:pPr>
            <a:r>
              <a:rPr lang="en-GB" altLang="en-PT">
                <a:latin typeface="Times New Roman" panose="02020603050405020304" pitchFamily="18" charset="0"/>
              </a:rPr>
              <a:t>TD Learning</a:t>
            </a:r>
            <a:endParaRPr lang="en-GB" altLang="en-PT" b="1" u="sng">
              <a:latin typeface="Times New Roman" panose="02020603050405020304" pitchFamily="18" charset="0"/>
            </a:endParaRPr>
          </a:p>
          <a:p>
            <a:pPr>
              <a:lnSpc>
                <a:spcPct val="72000"/>
              </a:lnSpc>
              <a:spcBef>
                <a:spcPts val="1625"/>
              </a:spcBef>
              <a:buClr>
                <a:srgbClr val="000000"/>
              </a:buClr>
              <a:buSzPct val="45000"/>
              <a:buFont typeface="StarBats" charset="0"/>
              <a:buChar char=" "/>
            </a:pPr>
            <a:r>
              <a:rPr lang="en-GB" altLang="en-PT" sz="2800">
                <a:latin typeface="Times New Roman" panose="02020603050405020304" pitchFamily="18" charset="0"/>
              </a:rPr>
              <a:t> </a:t>
            </a:r>
            <a:r>
              <a:rPr lang="en-GB" altLang="en-PT" sz="2400">
                <a:latin typeface="Times New Roman" panose="02020603050405020304" pitchFamily="18" charset="0"/>
              </a:rPr>
              <a:t>Suppose we observe a transition from state i to state j</a:t>
            </a:r>
            <a:r>
              <a:rPr lang="en-GB" altLang="en-PT" sz="2800">
                <a:latin typeface="Times New Roman" panose="02020603050405020304" pitchFamily="18" charset="0"/>
              </a:rPr>
              <a:t>		 </a:t>
            </a:r>
          </a:p>
          <a:p>
            <a:pPr algn="ctr">
              <a:lnSpc>
                <a:spcPct val="72000"/>
              </a:lnSpc>
              <a:spcBef>
                <a:spcPts val="1625"/>
              </a:spcBef>
              <a:buClr>
                <a:srgbClr val="000000"/>
              </a:buClr>
              <a:buSzPct val="45000"/>
              <a:buFont typeface="StarBats" charset="0"/>
              <a:buChar char=" "/>
            </a:pPr>
            <a:r>
              <a:rPr lang="en-GB" altLang="en-PT" sz="2800">
                <a:latin typeface="Times New Roman" panose="02020603050405020304" pitchFamily="18" charset="0"/>
              </a:rPr>
              <a:t>U(i) = -0.5  and  U(j) = +0.5</a:t>
            </a:r>
          </a:p>
          <a:p>
            <a:pPr>
              <a:lnSpc>
                <a:spcPct val="72000"/>
              </a:lnSpc>
              <a:spcBef>
                <a:spcPts val="1850"/>
              </a:spcBef>
              <a:buClr>
                <a:srgbClr val="000000"/>
              </a:buClr>
              <a:buSzPct val="45000"/>
              <a:buFont typeface="StarBats" charset="0"/>
              <a:buChar char=" "/>
            </a:pPr>
            <a:r>
              <a:rPr lang="en-GB" altLang="en-PT" sz="2400">
                <a:latin typeface="Times New Roman" panose="02020603050405020304" pitchFamily="18" charset="0"/>
              </a:rPr>
              <a:t>Suggests that we should increase U(i) to make it agree better with it successor</a:t>
            </a:r>
          </a:p>
          <a:p>
            <a:pPr>
              <a:lnSpc>
                <a:spcPct val="72000"/>
              </a:lnSpc>
              <a:spcBef>
                <a:spcPts val="1850"/>
              </a:spcBef>
              <a:buClr>
                <a:srgbClr val="000000"/>
              </a:buClr>
              <a:buSzPct val="45000"/>
              <a:buFont typeface="StarBats" charset="0"/>
              <a:buChar char=" "/>
            </a:pPr>
            <a:endParaRPr lang="en-GB" altLang="en-PT" sz="2400">
              <a:latin typeface="Times New Roman" panose="02020603050405020304" pitchFamily="18" charset="0"/>
            </a:endParaRPr>
          </a:p>
          <a:p>
            <a:pPr>
              <a:lnSpc>
                <a:spcPct val="72000"/>
              </a:lnSpc>
              <a:spcBef>
                <a:spcPts val="1625"/>
              </a:spcBef>
              <a:buClr>
                <a:srgbClr val="000000"/>
              </a:buClr>
              <a:buSzPct val="45000"/>
              <a:buFont typeface="StarBats" charset="0"/>
              <a:buChar char=" "/>
            </a:pPr>
            <a:r>
              <a:rPr lang="en-GB" altLang="en-PT" sz="2400">
                <a:latin typeface="Times New Roman" panose="02020603050405020304" pitchFamily="18" charset="0"/>
              </a:rPr>
              <a:t> Can be achieved using the following updating rule </a:t>
            </a:r>
          </a:p>
          <a:p>
            <a:pPr>
              <a:lnSpc>
                <a:spcPct val="72000"/>
              </a:lnSpc>
              <a:spcBef>
                <a:spcPts val="1625"/>
              </a:spcBef>
              <a:buClr>
                <a:srgbClr val="000000"/>
              </a:buClr>
              <a:buSzPct val="45000"/>
              <a:buFont typeface="StarBats" charset="0"/>
              <a:buChar char=" "/>
            </a:pPr>
            <a:r>
              <a:rPr lang="en-GB" altLang="en-PT" sz="2400">
                <a:latin typeface="Times New Roman" panose="02020603050405020304" pitchFamily="18" charset="0"/>
              </a:rPr>
              <a:t>(</a:t>
            </a:r>
            <a:r>
              <a:rPr lang="en-GB" altLang="en-PT" sz="2000">
                <a:latin typeface="Times New Roman" panose="02020603050405020304" pitchFamily="18" charset="0"/>
              </a:rPr>
              <a:t>R(i) is the reward being in the state)</a:t>
            </a:r>
          </a:p>
        </p:txBody>
      </p:sp>
      <p:pic>
        <p:nvPicPr>
          <p:cNvPr id="62467" name="Picture 4" descr="TDL604">
            <a:extLst>
              <a:ext uri="{FF2B5EF4-FFF2-40B4-BE49-F238E27FC236}">
                <a16:creationId xmlns:a16="http://schemas.microsoft.com/office/drawing/2014/main" id="{5B88F6CA-9F5A-774C-AB4D-4636C91DF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638801"/>
            <a:ext cx="70104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9C7FE1CA-6E9E-9B40-BCC4-FE259DB96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US" altLang="en-PT" sz="3400">
                <a:solidFill>
                  <a:schemeClr val="hlink"/>
                </a:solidFill>
                <a:ea typeface="ＭＳ Ｐゴシック" panose="020B0600070205080204" pitchFamily="34" charset="-128"/>
              </a:rPr>
              <a:t>Passive Learning in an Unknown Environment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63490" name="Rectangle 3">
            <a:extLst>
              <a:ext uri="{FF2B5EF4-FFF2-40B4-BE49-F238E27FC236}">
                <a16:creationId xmlns:a16="http://schemas.microsoft.com/office/drawing/2014/main" id="{E9615155-75F0-5D44-89EC-0BDC5CADD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PT"/>
              <a:t>Least Mean Square(LMS) approach and Temporal-Difference(TD) approach operate unchanged in an initially unknown environment</a:t>
            </a:r>
          </a:p>
          <a:p>
            <a:endParaRPr lang="en-US" altLang="en-PT"/>
          </a:p>
          <a:p>
            <a:r>
              <a:rPr lang="en-US" altLang="en-PT"/>
              <a:t>Adaptive Dynamic Programming(ADP) approach adds a step that updates an estimated model of the environment</a:t>
            </a:r>
          </a:p>
          <a:p>
            <a:pPr lvl="1"/>
            <a:r>
              <a:rPr lang="en-US" altLang="en-PT"/>
              <a:t>Transition probabilities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>
            <a:extLst>
              <a:ext uri="{FF2B5EF4-FFF2-40B4-BE49-F238E27FC236}">
                <a16:creationId xmlns:a16="http://schemas.microsoft.com/office/drawing/2014/main" id="{ED99BCD9-9B29-DD42-AD2E-34D4A7345B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Passive Learning in an Unknown Environment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64514" name="Rectangle 3">
            <a:extLst>
              <a:ext uri="{FF2B5EF4-FFF2-40B4-BE49-F238E27FC236}">
                <a16:creationId xmlns:a16="http://schemas.microsoft.com/office/drawing/2014/main" id="{3A80F8B4-A12F-074D-935A-7EA6DDDB8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667000"/>
            <a:ext cx="76962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PT"/>
              <a:t>The environment model is learned by direct observation of transitions</a:t>
            </a:r>
          </a:p>
          <a:p>
            <a:r>
              <a:rPr lang="en-US" altLang="en-PT"/>
              <a:t>The environment model </a:t>
            </a:r>
            <a:r>
              <a:rPr lang="en-US" altLang="en-PT" i="1"/>
              <a:t>M</a:t>
            </a:r>
            <a:r>
              <a:rPr lang="en-US" altLang="en-PT"/>
              <a:t> can be updated by keeping track of the percentage of times each state transitions to each of its neighbors</a:t>
            </a:r>
          </a:p>
        </p:txBody>
      </p:sp>
      <p:sp>
        <p:nvSpPr>
          <p:cNvPr id="64515" name="Rectangle 4">
            <a:extLst>
              <a:ext uri="{FF2B5EF4-FFF2-40B4-BE49-F238E27FC236}">
                <a16:creationId xmlns:a16="http://schemas.microsoft.com/office/drawing/2014/main" id="{0A98CA81-7483-5D47-AB83-23B0528E7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752600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>
                <a:latin typeface="Times New Roman" panose="02020603050405020304" pitchFamily="18" charset="0"/>
              </a:rPr>
              <a:t>ADP Approach</a:t>
            </a:r>
            <a:endParaRPr lang="en-US" altLang="en-PT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>
            <a:extLst>
              <a:ext uri="{FF2B5EF4-FFF2-40B4-BE49-F238E27FC236}">
                <a16:creationId xmlns:a16="http://schemas.microsoft.com/office/drawing/2014/main" id="{5F5620E9-627C-D04E-8721-CB37659D60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Passive Learning in an Unknown Environment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65538" name="Rectangle 3">
            <a:extLst>
              <a:ext uri="{FF2B5EF4-FFF2-40B4-BE49-F238E27FC236}">
                <a16:creationId xmlns:a16="http://schemas.microsoft.com/office/drawing/2014/main" id="{52E2DFC7-69BC-7548-9EBB-10E9609B7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743200"/>
            <a:ext cx="76962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PT" sz="2400"/>
              <a:t>The ADP approach and the TD approach are closely related</a:t>
            </a:r>
          </a:p>
          <a:p>
            <a:endParaRPr lang="en-US" altLang="en-PT" sz="2400"/>
          </a:p>
          <a:p>
            <a:endParaRPr lang="en-US" altLang="en-PT" sz="2400"/>
          </a:p>
          <a:p>
            <a:r>
              <a:rPr lang="en-US" altLang="en-PT" sz="2400"/>
              <a:t>Both try to make local adjustments to the utility estimates in order to make each state </a:t>
            </a:r>
            <a:r>
              <a:rPr lang="en-US" altLang="en-US" sz="2400"/>
              <a:t>“</a:t>
            </a:r>
            <a:r>
              <a:rPr lang="en-US" altLang="en-PT" sz="2400"/>
              <a:t>agree</a:t>
            </a:r>
            <a:r>
              <a:rPr lang="en-US" altLang="en-US" sz="2400"/>
              <a:t>”</a:t>
            </a:r>
            <a:r>
              <a:rPr lang="en-US" altLang="en-PT" sz="2400"/>
              <a:t> with its successors</a:t>
            </a:r>
            <a:endParaRPr lang="en-US" altLang="en-PT"/>
          </a:p>
        </p:txBody>
      </p:sp>
      <p:sp>
        <p:nvSpPr>
          <p:cNvPr id="65539" name="Rectangle 4">
            <a:extLst>
              <a:ext uri="{FF2B5EF4-FFF2-40B4-BE49-F238E27FC236}">
                <a16:creationId xmlns:a16="http://schemas.microsoft.com/office/drawing/2014/main" id="{BE2F7F90-0AC7-B540-ACEB-BC2BF0200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828800"/>
            <a:ext cx="617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>
                <a:latin typeface="Times New Roman" panose="02020603050405020304" pitchFamily="18" charset="0"/>
              </a:rPr>
              <a:t>ADP &amp; TD Approaches</a:t>
            </a:r>
            <a:endParaRPr lang="en-US" altLang="en-PT" sz="2400">
              <a:latin typeface="Times New Roman" panose="02020603050405020304" pitchFamily="18" charset="0"/>
            </a:endParaRPr>
          </a:p>
        </p:txBody>
      </p:sp>
      <p:pic>
        <p:nvPicPr>
          <p:cNvPr id="65540" name="Picture 5" descr="ADP603">
            <a:extLst>
              <a:ext uri="{FF2B5EF4-FFF2-40B4-BE49-F238E27FC236}">
                <a16:creationId xmlns:a16="http://schemas.microsoft.com/office/drawing/2014/main" id="{5E2E9998-631C-6949-AAF2-27504A2FA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352800"/>
            <a:ext cx="411480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1" name="Picture 6" descr="TDL604">
            <a:extLst>
              <a:ext uri="{FF2B5EF4-FFF2-40B4-BE49-F238E27FC236}">
                <a16:creationId xmlns:a16="http://schemas.microsoft.com/office/drawing/2014/main" id="{19124427-6E4B-8C49-98B6-EAE44BF3B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867401"/>
            <a:ext cx="5791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val 2">
            <a:extLst>
              <a:ext uri="{FF2B5EF4-FFF2-40B4-BE49-F238E27FC236}">
                <a16:creationId xmlns:a16="http://schemas.microsoft.com/office/drawing/2014/main" id="{73158F96-EFA9-B847-AA49-338BEF792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838200"/>
            <a:ext cx="13716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Start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20482" name="Oval 3">
            <a:extLst>
              <a:ext uri="{FF2B5EF4-FFF2-40B4-BE49-F238E27FC236}">
                <a16:creationId xmlns:a16="http://schemas.microsoft.com/office/drawing/2014/main" id="{1E09E087-4F0F-A840-BE5C-6308DF841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914400"/>
            <a:ext cx="838200" cy="838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2</a:t>
            </a:r>
          </a:p>
        </p:txBody>
      </p:sp>
      <p:cxnSp>
        <p:nvCxnSpPr>
          <p:cNvPr id="20483" name="AutoShape 4">
            <a:extLst>
              <a:ext uri="{FF2B5EF4-FFF2-40B4-BE49-F238E27FC236}">
                <a16:creationId xmlns:a16="http://schemas.microsoft.com/office/drawing/2014/main" id="{58DAFC0B-F99B-1E4E-B9CA-441EEB0656BF}"/>
              </a:ext>
            </a:extLst>
          </p:cNvPr>
          <p:cNvCxnSpPr>
            <a:cxnSpLocks noChangeShapeType="1"/>
            <a:stCxn id="20481" idx="6"/>
            <a:endCxn id="20482" idx="2"/>
          </p:cNvCxnSpPr>
          <p:nvPr/>
        </p:nvCxnSpPr>
        <p:spPr bwMode="auto">
          <a:xfrm>
            <a:off x="3124200" y="1257300"/>
            <a:ext cx="33528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484" name="Group 5">
            <a:extLst>
              <a:ext uri="{FF2B5EF4-FFF2-40B4-BE49-F238E27FC236}">
                <a16:creationId xmlns:a16="http://schemas.microsoft.com/office/drawing/2014/main" id="{2266E623-C067-2B4C-BEE5-F72AB47F5B72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685800"/>
            <a:ext cx="4953000" cy="5638800"/>
            <a:chOff x="2112" y="576"/>
            <a:chExt cx="1008" cy="960"/>
          </a:xfrm>
        </p:grpSpPr>
        <p:sp>
          <p:nvSpPr>
            <p:cNvPr id="20505" name="Line 6">
              <a:extLst>
                <a:ext uri="{FF2B5EF4-FFF2-40B4-BE49-F238E27FC236}">
                  <a16:creationId xmlns:a16="http://schemas.microsoft.com/office/drawing/2014/main" id="{61814D72-D6D0-5E4A-89A2-F1B9DEAEF0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57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0506" name="Line 7">
              <a:extLst>
                <a:ext uri="{FF2B5EF4-FFF2-40B4-BE49-F238E27FC236}">
                  <a16:creationId xmlns:a16="http://schemas.microsoft.com/office/drawing/2014/main" id="{0F3C93A9-C75E-6F48-A7BB-B7E4FAD3FA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53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0507" name="Line 8">
              <a:extLst>
                <a:ext uri="{FF2B5EF4-FFF2-40B4-BE49-F238E27FC236}">
                  <a16:creationId xmlns:a16="http://schemas.microsoft.com/office/drawing/2014/main" id="{A2C0A0FE-9B32-674B-8892-9365E03D42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57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0508" name="Line 9">
              <a:extLst>
                <a:ext uri="{FF2B5EF4-FFF2-40B4-BE49-F238E27FC236}">
                  <a16:creationId xmlns:a16="http://schemas.microsoft.com/office/drawing/2014/main" id="{EBA8B187-814C-AB41-B491-FF5E7ACFA9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81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0509" name="Line 10">
              <a:extLst>
                <a:ext uri="{FF2B5EF4-FFF2-40B4-BE49-F238E27FC236}">
                  <a16:creationId xmlns:a16="http://schemas.microsoft.com/office/drawing/2014/main" id="{F0B7ED2C-6EEF-954D-B387-E7E042EFFC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816"/>
              <a:ext cx="720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0510" name="Line 11">
              <a:extLst>
                <a:ext uri="{FF2B5EF4-FFF2-40B4-BE49-F238E27FC236}">
                  <a16:creationId xmlns:a16="http://schemas.microsoft.com/office/drawing/2014/main" id="{8FFDAF97-0F9F-044E-B052-28B6A336AE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056"/>
              <a:ext cx="384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0511" name="Line 12">
              <a:extLst>
                <a:ext uri="{FF2B5EF4-FFF2-40B4-BE49-F238E27FC236}">
                  <a16:creationId xmlns:a16="http://schemas.microsoft.com/office/drawing/2014/main" id="{7075C103-498E-F241-9ACF-434C674CAC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296"/>
              <a:ext cx="672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0512" name="Line 13">
              <a:extLst>
                <a:ext uri="{FF2B5EF4-FFF2-40B4-BE49-F238E27FC236}">
                  <a16:creationId xmlns:a16="http://schemas.microsoft.com/office/drawing/2014/main" id="{5DDCB856-6B57-404A-B5F4-A90370178A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056"/>
              <a:ext cx="0" cy="24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</p:grpSp>
      <p:sp>
        <p:nvSpPr>
          <p:cNvPr id="20485" name="Oval 14">
            <a:extLst>
              <a:ext uri="{FF2B5EF4-FFF2-40B4-BE49-F238E27FC236}">
                <a16:creationId xmlns:a16="http://schemas.microsoft.com/office/drawing/2014/main" id="{B7E5FCBD-AC6F-1D48-A01B-BA8E35025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4384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0486" name="Oval 15">
            <a:extLst>
              <a:ext uri="{FF2B5EF4-FFF2-40B4-BE49-F238E27FC236}">
                <a16:creationId xmlns:a16="http://schemas.microsoft.com/office/drawing/2014/main" id="{83834EC2-CF93-4D4A-BC1A-99C134197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4384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0487" name="Oval 16">
            <a:extLst>
              <a:ext uri="{FF2B5EF4-FFF2-40B4-BE49-F238E27FC236}">
                <a16:creationId xmlns:a16="http://schemas.microsoft.com/office/drawing/2014/main" id="{326AF161-4DDE-6F4F-ABAA-0FE126FB5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1816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0488" name="Oval 17">
            <a:extLst>
              <a:ext uri="{FF2B5EF4-FFF2-40B4-BE49-F238E27FC236}">
                <a16:creationId xmlns:a16="http://schemas.microsoft.com/office/drawing/2014/main" id="{FB2323B2-411C-BB4E-B0A5-40D49B7E3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181600"/>
            <a:ext cx="12954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Goal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20489" name="Oval 18">
            <a:extLst>
              <a:ext uri="{FF2B5EF4-FFF2-40B4-BE49-F238E27FC236}">
                <a16:creationId xmlns:a16="http://schemas.microsoft.com/office/drawing/2014/main" id="{2F7DEDD1-75C0-B34D-A5B0-64EE029D5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7338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0490" name="Oval 19">
            <a:extLst>
              <a:ext uri="{FF2B5EF4-FFF2-40B4-BE49-F238E27FC236}">
                <a16:creationId xmlns:a16="http://schemas.microsoft.com/office/drawing/2014/main" id="{156AA31A-49E2-2745-89EA-A7CD1BBD2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8</a:t>
            </a:r>
          </a:p>
        </p:txBody>
      </p:sp>
      <p:cxnSp>
        <p:nvCxnSpPr>
          <p:cNvPr id="20491" name="AutoShape 20">
            <a:extLst>
              <a:ext uri="{FF2B5EF4-FFF2-40B4-BE49-F238E27FC236}">
                <a16:creationId xmlns:a16="http://schemas.microsoft.com/office/drawing/2014/main" id="{E8F2FFF9-4B92-A244-8179-2E292D840B6E}"/>
              </a:ext>
            </a:extLst>
          </p:cNvPr>
          <p:cNvCxnSpPr>
            <a:cxnSpLocks noChangeShapeType="1"/>
            <a:stCxn id="20482" idx="3"/>
            <a:endCxn id="20481" idx="5"/>
          </p:cNvCxnSpPr>
          <p:nvPr/>
        </p:nvCxnSpPr>
        <p:spPr bwMode="auto">
          <a:xfrm flipH="1" flipV="1">
            <a:off x="2922588" y="1554163"/>
            <a:ext cx="367665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2" name="AutoShape 21">
            <a:extLst>
              <a:ext uri="{FF2B5EF4-FFF2-40B4-BE49-F238E27FC236}">
                <a16:creationId xmlns:a16="http://schemas.microsoft.com/office/drawing/2014/main" id="{EFBB356A-B5CA-E842-859A-BFAD283D65C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438900" y="20955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3" name="AutoShape 22">
            <a:extLst>
              <a:ext uri="{FF2B5EF4-FFF2-40B4-BE49-F238E27FC236}">
                <a16:creationId xmlns:a16="http://schemas.microsoft.com/office/drawing/2014/main" id="{90C910C3-66BF-EF42-A3C6-0DDAE9C3F7C8}"/>
              </a:ext>
            </a:extLst>
          </p:cNvPr>
          <p:cNvCxnSpPr>
            <a:cxnSpLocks noChangeShapeType="1"/>
            <a:stCxn id="20485" idx="7"/>
            <a:endCxn id="20482" idx="5"/>
          </p:cNvCxnSpPr>
          <p:nvPr/>
        </p:nvCxnSpPr>
        <p:spPr bwMode="auto">
          <a:xfrm rot="16200000">
            <a:off x="6727826" y="2095501"/>
            <a:ext cx="9302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4" name="AutoShape 23">
            <a:extLst>
              <a:ext uri="{FF2B5EF4-FFF2-40B4-BE49-F238E27FC236}">
                <a16:creationId xmlns:a16="http://schemas.microsoft.com/office/drawing/2014/main" id="{7E11AF09-0E1C-184A-8EDA-99CE7CC5F35B}"/>
              </a:ext>
            </a:extLst>
          </p:cNvPr>
          <p:cNvCxnSpPr>
            <a:cxnSpLocks noChangeShapeType="1"/>
            <a:stCxn id="20485" idx="3"/>
            <a:endCxn id="20489" idx="1"/>
          </p:cNvCxnSpPr>
          <p:nvPr/>
        </p:nvCxnSpPr>
        <p:spPr bwMode="auto">
          <a:xfrm rot="5400000">
            <a:off x="6248401" y="3505201"/>
            <a:ext cx="701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5" name="AutoShape 24">
            <a:extLst>
              <a:ext uri="{FF2B5EF4-FFF2-40B4-BE49-F238E27FC236}">
                <a16:creationId xmlns:a16="http://schemas.microsoft.com/office/drawing/2014/main" id="{872FA5A5-6B98-7748-9132-7085797921AC}"/>
              </a:ext>
            </a:extLst>
          </p:cNvPr>
          <p:cNvCxnSpPr>
            <a:cxnSpLocks noChangeShapeType="1"/>
            <a:stCxn id="20489" idx="7"/>
            <a:endCxn id="20485" idx="5"/>
          </p:cNvCxnSpPr>
          <p:nvPr/>
        </p:nvCxnSpPr>
        <p:spPr bwMode="auto">
          <a:xfrm flipV="1">
            <a:off x="7192963" y="3154364"/>
            <a:ext cx="0" cy="701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6" name="AutoShape 25">
            <a:extLst>
              <a:ext uri="{FF2B5EF4-FFF2-40B4-BE49-F238E27FC236}">
                <a16:creationId xmlns:a16="http://schemas.microsoft.com/office/drawing/2014/main" id="{E3EA0C55-D51D-4046-85B7-31C673E4636B}"/>
              </a:ext>
            </a:extLst>
          </p:cNvPr>
          <p:cNvCxnSpPr>
            <a:cxnSpLocks noChangeShapeType="1"/>
            <a:stCxn id="20489" idx="2"/>
            <a:endCxn id="20490" idx="6"/>
          </p:cNvCxnSpPr>
          <p:nvPr/>
        </p:nvCxnSpPr>
        <p:spPr bwMode="auto">
          <a:xfrm flipH="1">
            <a:off x="5638800" y="4152900"/>
            <a:ext cx="838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7" name="AutoShape 26">
            <a:extLst>
              <a:ext uri="{FF2B5EF4-FFF2-40B4-BE49-F238E27FC236}">
                <a16:creationId xmlns:a16="http://schemas.microsoft.com/office/drawing/2014/main" id="{3DE79015-01BB-6141-8159-84421F0BAB45}"/>
              </a:ext>
            </a:extLst>
          </p:cNvPr>
          <p:cNvCxnSpPr>
            <a:cxnSpLocks noChangeShapeType="1"/>
            <a:stCxn id="20490" idx="5"/>
            <a:endCxn id="20489" idx="3"/>
          </p:cNvCxnSpPr>
          <p:nvPr/>
        </p:nvCxnSpPr>
        <p:spPr bwMode="auto">
          <a:xfrm>
            <a:off x="5516564" y="4449763"/>
            <a:ext cx="1082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8" name="AutoShape 27">
            <a:extLst>
              <a:ext uri="{FF2B5EF4-FFF2-40B4-BE49-F238E27FC236}">
                <a16:creationId xmlns:a16="http://schemas.microsoft.com/office/drawing/2014/main" id="{34578A9D-F0BA-F14E-A0A9-63C7E60895D9}"/>
              </a:ext>
            </a:extLst>
          </p:cNvPr>
          <p:cNvCxnSpPr>
            <a:cxnSpLocks noChangeShapeType="1"/>
            <a:stCxn id="20486" idx="5"/>
            <a:endCxn id="20485" idx="3"/>
          </p:cNvCxnSpPr>
          <p:nvPr/>
        </p:nvCxnSpPr>
        <p:spPr bwMode="auto">
          <a:xfrm>
            <a:off x="3840164" y="3154363"/>
            <a:ext cx="27590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9" name="AutoShape 28">
            <a:extLst>
              <a:ext uri="{FF2B5EF4-FFF2-40B4-BE49-F238E27FC236}">
                <a16:creationId xmlns:a16="http://schemas.microsoft.com/office/drawing/2014/main" id="{B573F706-85B2-7244-BE39-CDEC8D9A88D0}"/>
              </a:ext>
            </a:extLst>
          </p:cNvPr>
          <p:cNvCxnSpPr>
            <a:cxnSpLocks noChangeShapeType="1"/>
            <a:stCxn id="20485" idx="2"/>
            <a:endCxn id="20486" idx="6"/>
          </p:cNvCxnSpPr>
          <p:nvPr/>
        </p:nvCxnSpPr>
        <p:spPr bwMode="auto">
          <a:xfrm flipH="1">
            <a:off x="3962400" y="2857500"/>
            <a:ext cx="2514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0" name="AutoShape 29">
            <a:extLst>
              <a:ext uri="{FF2B5EF4-FFF2-40B4-BE49-F238E27FC236}">
                <a16:creationId xmlns:a16="http://schemas.microsoft.com/office/drawing/2014/main" id="{FEAC0592-AEC6-0641-9485-59C1C8B83BF7}"/>
              </a:ext>
            </a:extLst>
          </p:cNvPr>
          <p:cNvCxnSpPr>
            <a:cxnSpLocks noChangeShapeType="1"/>
            <a:stCxn id="20486" idx="3"/>
            <a:endCxn id="20487" idx="1"/>
          </p:cNvCxnSpPr>
          <p:nvPr/>
        </p:nvCxnSpPr>
        <p:spPr bwMode="auto">
          <a:xfrm>
            <a:off x="3246438" y="3154364"/>
            <a:ext cx="0" cy="2149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1" name="AutoShape 30">
            <a:extLst>
              <a:ext uri="{FF2B5EF4-FFF2-40B4-BE49-F238E27FC236}">
                <a16:creationId xmlns:a16="http://schemas.microsoft.com/office/drawing/2014/main" id="{54B4B255-C211-B748-BC2A-028E44C64B95}"/>
              </a:ext>
            </a:extLst>
          </p:cNvPr>
          <p:cNvCxnSpPr>
            <a:cxnSpLocks noChangeShapeType="1"/>
            <a:stCxn id="20487" idx="7"/>
            <a:endCxn id="20486" idx="5"/>
          </p:cNvCxnSpPr>
          <p:nvPr/>
        </p:nvCxnSpPr>
        <p:spPr bwMode="auto">
          <a:xfrm flipV="1">
            <a:off x="3840163" y="3154364"/>
            <a:ext cx="0" cy="2149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02" name="Text Box 31">
            <a:extLst>
              <a:ext uri="{FF2B5EF4-FFF2-40B4-BE49-F238E27FC236}">
                <a16:creationId xmlns:a16="http://schemas.microsoft.com/office/drawing/2014/main" id="{8B68D097-F7E9-0A47-8E3F-F2B1E4EE6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752601"/>
            <a:ext cx="23622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2400">
                <a:latin typeface="Arial" panose="020B0604020202020204" pitchFamily="34" charset="0"/>
              </a:rPr>
              <a:t>The first response leads to S2 …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PT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2400">
                <a:latin typeface="Arial" panose="020B0604020202020204" pitchFamily="34" charset="0"/>
              </a:rPr>
              <a:t>The next state is chosen by randomly sampling from the possible</a:t>
            </a:r>
          </a:p>
        </p:txBody>
      </p:sp>
      <p:cxnSp>
        <p:nvCxnSpPr>
          <p:cNvPr id="20503" name="AutoShape 32">
            <a:extLst>
              <a:ext uri="{FF2B5EF4-FFF2-40B4-BE49-F238E27FC236}">
                <a16:creationId xmlns:a16="http://schemas.microsoft.com/office/drawing/2014/main" id="{1EBCA2F2-FCDC-4141-B34F-9C98E43F1544}"/>
              </a:ext>
            </a:extLst>
          </p:cNvPr>
          <p:cNvCxnSpPr>
            <a:cxnSpLocks noChangeShapeType="1"/>
            <a:stCxn id="20487" idx="5"/>
            <a:endCxn id="20488" idx="3"/>
          </p:cNvCxnSpPr>
          <p:nvPr/>
        </p:nvCxnSpPr>
        <p:spPr bwMode="auto">
          <a:xfrm>
            <a:off x="3840163" y="5897563"/>
            <a:ext cx="38925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4" name="AutoShape 33">
            <a:extLst>
              <a:ext uri="{FF2B5EF4-FFF2-40B4-BE49-F238E27FC236}">
                <a16:creationId xmlns:a16="http://schemas.microsoft.com/office/drawing/2014/main" id="{BCAFF56B-ABF8-E14C-90CF-4B5C1B2A075F}"/>
              </a:ext>
            </a:extLst>
          </p:cNvPr>
          <p:cNvCxnSpPr>
            <a:cxnSpLocks noChangeShapeType="1"/>
            <a:stCxn id="20488" idx="2"/>
            <a:endCxn id="20487" idx="6"/>
          </p:cNvCxnSpPr>
          <p:nvPr/>
        </p:nvCxnSpPr>
        <p:spPr bwMode="auto">
          <a:xfrm flipH="1">
            <a:off x="3962400" y="5600700"/>
            <a:ext cx="35814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>
            <a:extLst>
              <a:ext uri="{FF2B5EF4-FFF2-40B4-BE49-F238E27FC236}">
                <a16:creationId xmlns:a16="http://schemas.microsoft.com/office/drawing/2014/main" id="{C5DA4188-761A-FB4B-B6CF-57680924D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Passive Learning in an Unknown Environment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66562" name="Rectangle 3">
            <a:extLst>
              <a:ext uri="{FF2B5EF4-FFF2-40B4-BE49-F238E27FC236}">
                <a16:creationId xmlns:a16="http://schemas.microsoft.com/office/drawing/2014/main" id="{4EA15AA4-04F4-0349-9F17-23C49DE2C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altLang="en-PT"/>
              <a:t>Minor differences :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altLang="en-PT"/>
              <a:t> </a:t>
            </a:r>
          </a:p>
          <a:p>
            <a:r>
              <a:rPr lang="en-US" altLang="en-PT" sz="2800"/>
              <a:t>TD adjusts a state to agree with its </a:t>
            </a:r>
            <a:r>
              <a:rPr lang="en-US" altLang="en-PT" sz="2800" i="1"/>
              <a:t>observed</a:t>
            </a:r>
            <a:r>
              <a:rPr lang="en-US" altLang="en-PT" sz="2800"/>
              <a:t> successor</a:t>
            </a:r>
          </a:p>
          <a:p>
            <a:endParaRPr lang="en-US" altLang="en-PT" sz="2800"/>
          </a:p>
          <a:p>
            <a:r>
              <a:rPr lang="en-US" altLang="en-PT" sz="2800"/>
              <a:t>ADP adjusts the state to agree with </a:t>
            </a:r>
            <a:r>
              <a:rPr lang="en-US" altLang="en-PT" sz="2800" i="1"/>
              <a:t>all</a:t>
            </a:r>
            <a:r>
              <a:rPr lang="en-US" altLang="en-PT" sz="2800"/>
              <a:t> of the successors</a:t>
            </a:r>
          </a:p>
        </p:txBody>
      </p:sp>
      <p:pic>
        <p:nvPicPr>
          <p:cNvPr id="66563" name="Picture 4" descr="TDL604">
            <a:extLst>
              <a:ext uri="{FF2B5EF4-FFF2-40B4-BE49-F238E27FC236}">
                <a16:creationId xmlns:a16="http://schemas.microsoft.com/office/drawing/2014/main" id="{B535D399-84DD-B04A-B9EF-55B3848B3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657601"/>
            <a:ext cx="58674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4" name="Picture 6" descr="ADP603">
            <a:extLst>
              <a:ext uri="{FF2B5EF4-FFF2-40B4-BE49-F238E27FC236}">
                <a16:creationId xmlns:a16="http://schemas.microsoft.com/office/drawing/2014/main" id="{1BA43109-8057-2446-8A0A-7DE29F2EA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638800"/>
            <a:ext cx="411480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AD777659-06CB-9542-BBBE-94A1490BC5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Passive Learning in an Unknown Environment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67586" name="Rectangle 3">
            <a:extLst>
              <a:ext uri="{FF2B5EF4-FFF2-40B4-BE49-F238E27FC236}">
                <a16:creationId xmlns:a16="http://schemas.microsoft.com/office/drawing/2014/main" id="{BC578390-94CD-3642-8C2C-4560BF7ED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905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altLang="en-PT"/>
              <a:t>Important differences :</a:t>
            </a:r>
          </a:p>
          <a:p>
            <a:r>
              <a:rPr lang="en-US" altLang="en-PT" sz="2800"/>
              <a:t>TD makes a </a:t>
            </a:r>
            <a:r>
              <a:rPr lang="en-US" altLang="en-PT" sz="2800" i="1"/>
              <a:t>single</a:t>
            </a:r>
            <a:r>
              <a:rPr lang="en-US" altLang="en-PT" sz="2800"/>
              <a:t> adjustment per observed transition</a:t>
            </a:r>
          </a:p>
          <a:p>
            <a:endParaRPr lang="en-US" altLang="en-PT" sz="2800"/>
          </a:p>
          <a:p>
            <a:r>
              <a:rPr lang="en-US" altLang="en-PT" sz="2800"/>
              <a:t>ADP makes as </a:t>
            </a:r>
            <a:r>
              <a:rPr lang="en-US" altLang="en-PT" sz="2800" i="1"/>
              <a:t>many </a:t>
            </a:r>
            <a:r>
              <a:rPr lang="en-US" altLang="en-PT" sz="2800"/>
              <a:t>adjustments as it needs to restore consistency between the utility estimates </a:t>
            </a:r>
            <a:r>
              <a:rPr lang="en-US" altLang="en-PT" sz="2800" i="1"/>
              <a:t>U</a:t>
            </a:r>
            <a:r>
              <a:rPr lang="en-US" altLang="en-PT" sz="2800"/>
              <a:t> and the environment model </a:t>
            </a:r>
            <a:r>
              <a:rPr lang="en-US" altLang="en-PT" sz="2800" i="1"/>
              <a:t>M</a:t>
            </a:r>
            <a:endParaRPr lang="en-US" altLang="en-PT" sz="2800"/>
          </a:p>
        </p:txBody>
      </p:sp>
      <p:pic>
        <p:nvPicPr>
          <p:cNvPr id="67587" name="Picture 4" descr="ADP603">
            <a:extLst>
              <a:ext uri="{FF2B5EF4-FFF2-40B4-BE49-F238E27FC236}">
                <a16:creationId xmlns:a16="http://schemas.microsoft.com/office/drawing/2014/main" id="{5C767B0E-63AB-4848-B476-4A2A7C946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715000"/>
            <a:ext cx="411480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8" name="Picture 5" descr="TDL604">
            <a:extLst>
              <a:ext uri="{FF2B5EF4-FFF2-40B4-BE49-F238E27FC236}">
                <a16:creationId xmlns:a16="http://schemas.microsoft.com/office/drawing/2014/main" id="{075700E4-2BEF-6F46-8F46-F791FD8185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200401"/>
            <a:ext cx="57150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>
            <a:extLst>
              <a:ext uri="{FF2B5EF4-FFF2-40B4-BE49-F238E27FC236}">
                <a16:creationId xmlns:a16="http://schemas.microsoft.com/office/drawing/2014/main" id="{09384E24-4F85-2445-8853-46AB854055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US" altLang="en-PT" sz="3400">
                <a:solidFill>
                  <a:schemeClr val="hlink"/>
                </a:solidFill>
                <a:ea typeface="ＭＳ Ｐゴシック" panose="020B0600070205080204" pitchFamily="34" charset="-128"/>
              </a:rPr>
              <a:t>Active Learning in an Unknown Environment</a:t>
            </a:r>
            <a:endParaRPr lang="en-US" altLang="en-PT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8610" name="Rectangle 3">
            <a:extLst>
              <a:ext uri="{FF2B5EF4-FFF2-40B4-BE49-F238E27FC236}">
                <a16:creationId xmlns:a16="http://schemas.microsoft.com/office/drawing/2014/main" id="{8A6BA74D-ED5C-2E49-B7DB-0CD13445A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altLang="en-PT"/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altLang="en-PT"/>
              <a:t>An active agent must consider :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altLang="en-PT"/>
          </a:p>
          <a:p>
            <a:r>
              <a:rPr lang="en-US" altLang="en-PT"/>
              <a:t>what actions to take</a:t>
            </a:r>
          </a:p>
          <a:p>
            <a:r>
              <a:rPr lang="en-US" altLang="en-PT"/>
              <a:t>what their outcomes may be </a:t>
            </a:r>
          </a:p>
          <a:p>
            <a:r>
              <a:rPr lang="en-US" altLang="en-PT"/>
              <a:t>how they will affect the rewards received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>
            <a:extLst>
              <a:ext uri="{FF2B5EF4-FFF2-40B4-BE49-F238E27FC236}">
                <a16:creationId xmlns:a16="http://schemas.microsoft.com/office/drawing/2014/main" id="{1D0A7B23-E367-B048-95A4-B9B7EDAB1D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Active Learning in an Unknown Environment</a:t>
            </a:r>
          </a:p>
        </p:txBody>
      </p:sp>
      <p:sp>
        <p:nvSpPr>
          <p:cNvPr id="69634" name="Rectangle 3">
            <a:extLst>
              <a:ext uri="{FF2B5EF4-FFF2-40B4-BE49-F238E27FC236}">
                <a16:creationId xmlns:a16="http://schemas.microsoft.com/office/drawing/2014/main" id="{762E409C-0C0C-754E-97B6-A59B88B45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905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altLang="en-PT"/>
              <a:t>Minor changes to passive learning agent :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altLang="en-PT"/>
          </a:p>
          <a:p>
            <a:pPr>
              <a:buClr>
                <a:schemeClr val="tx1"/>
              </a:buClr>
            </a:pPr>
            <a:endParaRPr lang="en-US" altLang="en-PT"/>
          </a:p>
          <a:p>
            <a:r>
              <a:rPr lang="en-US" altLang="en-PT"/>
              <a:t>environment model now incorporates the probabilities of transitions to other states </a:t>
            </a:r>
            <a:r>
              <a:rPr lang="en-US" altLang="en-PT" i="1"/>
              <a:t>given a particular action</a:t>
            </a:r>
            <a:endParaRPr lang="en-US" altLang="en-PT"/>
          </a:p>
          <a:p>
            <a:r>
              <a:rPr lang="en-US" altLang="en-PT"/>
              <a:t>maximize its expected utility</a:t>
            </a:r>
          </a:p>
          <a:p>
            <a:r>
              <a:rPr lang="en-US" altLang="en-PT"/>
              <a:t>agent needs a performance element to choose an action at each step</a:t>
            </a:r>
          </a:p>
        </p:txBody>
      </p:sp>
      <p:pic>
        <p:nvPicPr>
          <p:cNvPr id="69635" name="Picture 4" descr="ALUE607">
            <a:extLst>
              <a:ext uri="{FF2B5EF4-FFF2-40B4-BE49-F238E27FC236}">
                <a16:creationId xmlns:a16="http://schemas.microsoft.com/office/drawing/2014/main" id="{80FA1F8F-722C-194D-9461-207D17E372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514601"/>
            <a:ext cx="54864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>
            <a:extLst>
              <a:ext uri="{FF2B5EF4-FFF2-40B4-BE49-F238E27FC236}">
                <a16:creationId xmlns:a16="http://schemas.microsoft.com/office/drawing/2014/main" id="{FBFBCF92-0127-C549-9B48-A0FB6333B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PT" sz="3400">
              <a:ea typeface="ＭＳ Ｐゴシック" panose="020B0600070205080204" pitchFamily="34" charset="-128"/>
            </a:endParaRPr>
          </a:p>
        </p:txBody>
      </p:sp>
      <p:pic>
        <p:nvPicPr>
          <p:cNvPr id="70658" name="Picture 3" descr="ALUE607">
            <a:extLst>
              <a:ext uri="{FF2B5EF4-FFF2-40B4-BE49-F238E27FC236}">
                <a16:creationId xmlns:a16="http://schemas.microsoft.com/office/drawing/2014/main" id="{4E5FF33C-4E09-6F43-8045-6CE8948AB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276601"/>
            <a:ext cx="54864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Rectangle 4">
            <a:extLst>
              <a:ext uri="{FF2B5EF4-FFF2-40B4-BE49-F238E27FC236}">
                <a16:creationId xmlns:a16="http://schemas.microsoft.com/office/drawing/2014/main" id="{4BB249AC-23B6-194B-B97C-DDB6A4CCD75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PT" i="1">
                <a:ea typeface="ＭＳ Ｐゴシック" panose="020B0600070205080204" pitchFamily="34" charset="-128"/>
              </a:rPr>
              <a:t>M</a:t>
            </a:r>
            <a:r>
              <a:rPr lang="en-US" altLang="en-PT" i="1" baseline="-25000">
                <a:ea typeface="ＭＳ Ｐゴシック" panose="020B0600070205080204" pitchFamily="34" charset="-128"/>
              </a:rPr>
              <a:t>ij</a:t>
            </a:r>
            <a:r>
              <a:rPr lang="en-US" altLang="en-PT" i="1" baseline="30000">
                <a:ea typeface="ＭＳ Ｐゴシック" panose="020B0600070205080204" pitchFamily="34" charset="-128"/>
              </a:rPr>
              <a:t>a</a:t>
            </a:r>
            <a:r>
              <a:rPr lang="en-US" altLang="en-PT">
                <a:ea typeface="ＭＳ Ｐゴシック" panose="020B0600070205080204" pitchFamily="34" charset="-128"/>
              </a:rPr>
              <a:t> denotes the probability of reaching state </a:t>
            </a:r>
            <a:r>
              <a:rPr lang="en-US" altLang="en-PT" i="1">
                <a:ea typeface="ＭＳ Ｐゴシック" panose="020B0600070205080204" pitchFamily="34" charset="-128"/>
              </a:rPr>
              <a:t>j</a:t>
            </a:r>
            <a:r>
              <a:rPr lang="en-US" altLang="en-PT">
                <a:ea typeface="ＭＳ Ｐゴシック" panose="020B0600070205080204" pitchFamily="34" charset="-128"/>
              </a:rPr>
              <a:t> if action a is taken in state </a:t>
            </a:r>
            <a:r>
              <a:rPr lang="en-US" altLang="en-PT" i="1">
                <a:ea typeface="ＭＳ Ｐゴシック" panose="020B0600070205080204" pitchFamily="34" charset="-128"/>
              </a:rPr>
              <a:t>i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>
            <a:extLst>
              <a:ext uri="{FF2B5EF4-FFF2-40B4-BE49-F238E27FC236}">
                <a16:creationId xmlns:a16="http://schemas.microsoft.com/office/drawing/2014/main" id="{82855D78-45F3-0A4F-A46C-0C5A666E4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Active Learning in an Unknown Environment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71682" name="Rectangle 3">
            <a:extLst>
              <a:ext uri="{FF2B5EF4-FFF2-40B4-BE49-F238E27FC236}">
                <a16:creationId xmlns:a16="http://schemas.microsoft.com/office/drawing/2014/main" id="{A3E0DCDA-AF0A-AD47-8757-6E4D01348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048000"/>
            <a:ext cx="7620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PT"/>
              <a:t>need to learn the probability M</a:t>
            </a:r>
            <a:r>
              <a:rPr lang="en-US" altLang="en-PT" baseline="30000"/>
              <a:t>a</a:t>
            </a:r>
            <a:r>
              <a:rPr lang="en-US" altLang="en-PT" baseline="-25000"/>
              <a:t>ij</a:t>
            </a:r>
            <a:r>
              <a:rPr lang="en-US" altLang="en-PT"/>
              <a:t> of a transition instead of M</a:t>
            </a:r>
            <a:r>
              <a:rPr lang="en-US" altLang="en-PT" baseline="-25000"/>
              <a:t>ij</a:t>
            </a:r>
            <a:endParaRPr lang="en-US" altLang="en-PT"/>
          </a:p>
          <a:p>
            <a:r>
              <a:rPr lang="en-US" altLang="en-PT"/>
              <a:t>the input to the function will include the </a:t>
            </a:r>
            <a:r>
              <a:rPr lang="en-US" altLang="en-PT" i="1"/>
              <a:t>action</a:t>
            </a:r>
            <a:r>
              <a:rPr lang="en-US" altLang="en-PT"/>
              <a:t> taken</a:t>
            </a:r>
          </a:p>
        </p:txBody>
      </p:sp>
      <p:sp>
        <p:nvSpPr>
          <p:cNvPr id="71683" name="Rectangle 4">
            <a:extLst>
              <a:ext uri="{FF2B5EF4-FFF2-40B4-BE49-F238E27FC236}">
                <a16:creationId xmlns:a16="http://schemas.microsoft.com/office/drawing/2014/main" id="{E74DA705-DBE4-6344-BF44-19D2C2DD6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057400"/>
            <a:ext cx="411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/>
              <a:t>Active ADP Approach</a:t>
            </a:r>
          </a:p>
        </p:txBody>
      </p:sp>
      <p:pic>
        <p:nvPicPr>
          <p:cNvPr id="71684" name="Picture 5" descr="ALUE607">
            <a:extLst>
              <a:ext uri="{FF2B5EF4-FFF2-40B4-BE49-F238E27FC236}">
                <a16:creationId xmlns:a16="http://schemas.microsoft.com/office/drawing/2014/main" id="{2BAEFE7D-54D5-074B-B5AC-1A98B072C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334001"/>
            <a:ext cx="54864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>
            <a:extLst>
              <a:ext uri="{FF2B5EF4-FFF2-40B4-BE49-F238E27FC236}">
                <a16:creationId xmlns:a16="http://schemas.microsoft.com/office/drawing/2014/main" id="{C6E027A4-2532-9349-80B4-B61ED43074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Active Learning in an Unknown Environment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72706" name="Rectangle 3">
            <a:extLst>
              <a:ext uri="{FF2B5EF4-FFF2-40B4-BE49-F238E27FC236}">
                <a16:creationId xmlns:a16="http://schemas.microsoft.com/office/drawing/2014/main" id="{11B4A19C-AAB9-6041-8345-3607525A1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8956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PT"/>
              <a:t>the model acquisition problem for the TD agent is identical to that for the ADP agent</a:t>
            </a:r>
          </a:p>
          <a:p>
            <a:r>
              <a:rPr lang="en-US" altLang="en-PT"/>
              <a:t>the update rule remains unchanged</a:t>
            </a:r>
          </a:p>
          <a:p>
            <a:r>
              <a:rPr lang="en-US" altLang="en-PT"/>
              <a:t>the TD algorithm will converge to the same values as ADP as the number of training sequences tends to infinity </a:t>
            </a:r>
          </a:p>
        </p:txBody>
      </p:sp>
      <p:sp>
        <p:nvSpPr>
          <p:cNvPr id="72707" name="Rectangle 4">
            <a:extLst>
              <a:ext uri="{FF2B5EF4-FFF2-40B4-BE49-F238E27FC236}">
                <a16:creationId xmlns:a16="http://schemas.microsoft.com/office/drawing/2014/main" id="{5A0B9711-15E7-834E-9A04-9BBF15B82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074864"/>
            <a:ext cx="37988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/>
              <a:t>Active TD Approach</a:t>
            </a:r>
            <a:endParaRPr lang="en-US" altLang="en-P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>
            <a:extLst>
              <a:ext uri="{FF2B5EF4-FFF2-40B4-BE49-F238E27FC236}">
                <a16:creationId xmlns:a16="http://schemas.microsoft.com/office/drawing/2014/main" id="{82211486-6995-2A4B-8AE2-8359396177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US" altLang="en-PT" sz="3400" b="1">
                <a:solidFill>
                  <a:schemeClr val="hlink"/>
                </a:solidFill>
                <a:ea typeface="ＭＳ Ｐゴシック" panose="020B0600070205080204" pitchFamily="34" charset="-128"/>
              </a:rPr>
              <a:t>Exploration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73730" name="Text Box 3">
            <a:extLst>
              <a:ext uri="{FF2B5EF4-FFF2-40B4-BE49-F238E27FC236}">
                <a16:creationId xmlns:a16="http://schemas.microsoft.com/office/drawing/2014/main" id="{37785C35-1171-8E48-8BEE-A8571DB26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1" y="1981200"/>
            <a:ext cx="761682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72000"/>
              </a:lnSpc>
              <a:spcBef>
                <a:spcPts val="1738"/>
              </a:spcBef>
              <a:buClrTx/>
              <a:buSzTx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Learning also involves the exploration of unknown areas</a:t>
            </a:r>
          </a:p>
          <a:p>
            <a:pPr>
              <a:lnSpc>
                <a:spcPct val="72000"/>
              </a:lnSpc>
              <a:spcBef>
                <a:spcPts val="1738"/>
              </a:spcBef>
              <a:buClrTx/>
              <a:buSzTx/>
              <a:buNone/>
            </a:pPr>
            <a:endParaRPr lang="en-GB" altLang="en-PT" sz="2800">
              <a:latin typeface="Times New Roman" panose="02020603050405020304" pitchFamily="18" charset="0"/>
            </a:endParaRPr>
          </a:p>
          <a:p>
            <a:pPr>
              <a:lnSpc>
                <a:spcPct val="72000"/>
              </a:lnSpc>
              <a:spcBef>
                <a:spcPts val="1738"/>
              </a:spcBef>
              <a:buClrTx/>
              <a:buSzTx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An agent can benefit from actions in 2 ways</a:t>
            </a:r>
          </a:p>
          <a:p>
            <a:pPr>
              <a:lnSpc>
                <a:spcPct val="72000"/>
              </a:lnSpc>
              <a:spcBef>
                <a:spcPts val="1738"/>
              </a:spcBef>
              <a:buClr>
                <a:srgbClr val="000000"/>
              </a:buClr>
              <a:buSzPct val="45000"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  -immediate rewards (on the current sequence)</a:t>
            </a:r>
          </a:p>
          <a:p>
            <a:pPr>
              <a:lnSpc>
                <a:spcPct val="72000"/>
              </a:lnSpc>
              <a:spcBef>
                <a:spcPts val="1738"/>
              </a:spcBef>
              <a:buClr>
                <a:srgbClr val="000000"/>
              </a:buClr>
              <a:buSzPct val="45000"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-received percepts (receive rewards in feature sequence)</a:t>
            </a:r>
          </a:p>
          <a:p>
            <a:pPr>
              <a:lnSpc>
                <a:spcPct val="72000"/>
              </a:lnSpc>
              <a:spcBef>
                <a:spcPts val="1738"/>
              </a:spcBef>
              <a:buClrTx/>
              <a:buSzTx/>
              <a:buNone/>
            </a:pPr>
            <a:r>
              <a:rPr lang="en-GB" altLang="en-PT" sz="2800">
                <a:latin typeface="Times New Roman" panose="02020603050405020304" pitchFamily="18" charset="0"/>
              </a:rPr>
              <a:t>Trade-off between its immediate good- as reflected in its current utility estimate-and long term well being</a:t>
            </a:r>
          </a:p>
          <a:p>
            <a:pPr>
              <a:lnSpc>
                <a:spcPct val="72000"/>
              </a:lnSpc>
              <a:spcBef>
                <a:spcPts val="1738"/>
              </a:spcBef>
              <a:buClrTx/>
              <a:buSzTx/>
              <a:buNone/>
            </a:pPr>
            <a:endParaRPr lang="en-GB" altLang="en-PT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>
            <a:extLst>
              <a:ext uri="{FF2B5EF4-FFF2-40B4-BE49-F238E27FC236}">
                <a16:creationId xmlns:a16="http://schemas.microsoft.com/office/drawing/2014/main" id="{899A8D01-1D6D-854B-A9C7-0AA0C4310D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Exploration: </a:t>
            </a:r>
            <a:r>
              <a:rPr lang="en-GB" altLang="en-PT" sz="3400">
                <a:ea typeface="ＭＳ Ｐゴシック" panose="020B0600070205080204" pitchFamily="34" charset="-128"/>
              </a:rPr>
              <a:t>Wacky Approach </a:t>
            </a:r>
            <a:br>
              <a:rPr lang="en-GB" altLang="en-PT" sz="3400">
                <a:ea typeface="ＭＳ Ｐゴシック" panose="020B0600070205080204" pitchFamily="34" charset="-128"/>
              </a:rPr>
            </a:br>
            <a:r>
              <a:rPr lang="en-GB" altLang="en-PT" sz="3400">
                <a:ea typeface="ＭＳ Ｐゴシック" panose="020B0600070205080204" pitchFamily="34" charset="-128"/>
              </a:rPr>
              <a:t>Vs. Greedy Approach</a:t>
            </a:r>
          </a:p>
        </p:txBody>
      </p:sp>
      <p:sp>
        <p:nvSpPr>
          <p:cNvPr id="74754" name="Text Box 3">
            <a:extLst>
              <a:ext uri="{FF2B5EF4-FFF2-40B4-BE49-F238E27FC236}">
                <a16:creationId xmlns:a16="http://schemas.microsoft.com/office/drawing/2014/main" id="{39E10D05-47C2-D04F-A4C1-48852157F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81200"/>
            <a:ext cx="7696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72000"/>
              </a:lnSpc>
              <a:spcBef>
                <a:spcPts val="1738"/>
              </a:spcBef>
              <a:buClrTx/>
              <a:buSzTx/>
              <a:buNone/>
            </a:pPr>
            <a:r>
              <a:rPr lang="en-GB" altLang="en-PT">
                <a:latin typeface="Times New Roman" panose="02020603050405020304" pitchFamily="18" charset="0"/>
              </a:rPr>
              <a:t>Wacky approach acts randomly in the hope that it will eventually explore the whole environment</a:t>
            </a:r>
          </a:p>
          <a:p>
            <a:pPr>
              <a:lnSpc>
                <a:spcPct val="72000"/>
              </a:lnSpc>
              <a:spcBef>
                <a:spcPts val="1738"/>
              </a:spcBef>
              <a:buClrTx/>
              <a:buSzTx/>
              <a:buNone/>
            </a:pPr>
            <a:r>
              <a:rPr lang="en-GB" altLang="en-PT">
                <a:latin typeface="Times New Roman" panose="02020603050405020304" pitchFamily="18" charset="0"/>
              </a:rPr>
              <a:t>	Learn, but never gets better at reaching positive reward </a:t>
            </a:r>
          </a:p>
          <a:p>
            <a:pPr>
              <a:lnSpc>
                <a:spcPct val="72000"/>
              </a:lnSpc>
              <a:spcBef>
                <a:spcPts val="1738"/>
              </a:spcBef>
              <a:buClrTx/>
              <a:buSzTx/>
              <a:buNone/>
            </a:pPr>
            <a:r>
              <a:rPr lang="en-GB" altLang="en-PT">
                <a:latin typeface="Times New Roman" panose="02020603050405020304" pitchFamily="18" charset="0"/>
              </a:rPr>
              <a:t>Greedy approach acts to maximize its utility function using current estimation</a:t>
            </a:r>
          </a:p>
          <a:p>
            <a:pPr>
              <a:lnSpc>
                <a:spcPct val="72000"/>
              </a:lnSpc>
              <a:spcBef>
                <a:spcPts val="1738"/>
              </a:spcBef>
              <a:buClrTx/>
              <a:buSzTx/>
              <a:buNone/>
            </a:pPr>
            <a:r>
              <a:rPr lang="en-GB" altLang="en-PT">
                <a:latin typeface="Times New Roman" panose="02020603050405020304" pitchFamily="18" charset="0"/>
              </a:rPr>
              <a:t>	Sticks in a solution (never learns utility of other states)</a:t>
            </a:r>
            <a:endParaRPr lang="en-GB" altLang="en-PT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>
            <a:extLst>
              <a:ext uri="{FF2B5EF4-FFF2-40B4-BE49-F238E27FC236}">
                <a16:creationId xmlns:a16="http://schemas.microsoft.com/office/drawing/2014/main" id="{269A2C19-C177-F245-BA84-ABEC6F9029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PT" sz="32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5778" name="Rectangle 3">
            <a:extLst>
              <a:ext uri="{FF2B5EF4-FFF2-40B4-BE49-F238E27FC236}">
                <a16:creationId xmlns:a16="http://schemas.microsoft.com/office/drawing/2014/main" id="{D10DDEB5-E4CC-9747-80BB-AC17E2B4007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PT">
                <a:latin typeface="Times New Roman" panose="02020603050405020304" pitchFamily="18" charset="0"/>
                <a:ea typeface="ＭＳ Ｐゴシック" panose="020B0600070205080204" pitchFamily="34" charset="-128"/>
              </a:rPr>
              <a:t>We need an approach between wackiness and greediness</a:t>
            </a:r>
          </a:p>
          <a:p>
            <a:r>
              <a:rPr lang="en-US" altLang="en-PT">
                <a:latin typeface="Times New Roman" panose="02020603050405020304" pitchFamily="18" charset="0"/>
                <a:ea typeface="ＭＳ Ｐゴシック" panose="020B0600070205080204" pitchFamily="34" charset="-128"/>
              </a:rPr>
              <a:t>An agent should be more wacky when it has little idea of environment</a:t>
            </a:r>
          </a:p>
          <a:p>
            <a:r>
              <a:rPr lang="en-US" altLang="en-PT">
                <a:latin typeface="Times New Roman" panose="02020603050405020304" pitchFamily="18" charset="0"/>
                <a:ea typeface="ＭＳ Ｐゴシック" panose="020B0600070205080204" pitchFamily="34" charset="-128"/>
              </a:rPr>
              <a:t>More greedy when it has a model that is close to being correct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Oval 2">
            <a:extLst>
              <a:ext uri="{FF2B5EF4-FFF2-40B4-BE49-F238E27FC236}">
                <a16:creationId xmlns:a16="http://schemas.microsoft.com/office/drawing/2014/main" id="{C6BC457C-95BA-6E47-BF65-1BD65BF21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838200"/>
            <a:ext cx="13716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Start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21506" name="Oval 3">
            <a:extLst>
              <a:ext uri="{FF2B5EF4-FFF2-40B4-BE49-F238E27FC236}">
                <a16:creationId xmlns:a16="http://schemas.microsoft.com/office/drawing/2014/main" id="{38D97D95-D567-0E4E-A944-C8B4EAAD8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914400"/>
            <a:ext cx="838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2</a:t>
            </a:r>
          </a:p>
        </p:txBody>
      </p:sp>
      <p:cxnSp>
        <p:nvCxnSpPr>
          <p:cNvPr id="21507" name="AutoShape 4">
            <a:extLst>
              <a:ext uri="{FF2B5EF4-FFF2-40B4-BE49-F238E27FC236}">
                <a16:creationId xmlns:a16="http://schemas.microsoft.com/office/drawing/2014/main" id="{2583C684-81B1-6146-B35D-0BD054F7E2D6}"/>
              </a:ext>
            </a:extLst>
          </p:cNvPr>
          <p:cNvCxnSpPr>
            <a:cxnSpLocks noChangeShapeType="1"/>
            <a:stCxn id="21505" idx="6"/>
            <a:endCxn id="21506" idx="2"/>
          </p:cNvCxnSpPr>
          <p:nvPr/>
        </p:nvCxnSpPr>
        <p:spPr bwMode="auto">
          <a:xfrm>
            <a:off x="3124200" y="1257300"/>
            <a:ext cx="33528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1508" name="Group 5">
            <a:extLst>
              <a:ext uri="{FF2B5EF4-FFF2-40B4-BE49-F238E27FC236}">
                <a16:creationId xmlns:a16="http://schemas.microsoft.com/office/drawing/2014/main" id="{AD17D239-72B0-C24F-BD42-76477197DB82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685800"/>
            <a:ext cx="4953000" cy="5638800"/>
            <a:chOff x="2112" y="576"/>
            <a:chExt cx="1008" cy="960"/>
          </a:xfrm>
        </p:grpSpPr>
        <p:sp>
          <p:nvSpPr>
            <p:cNvPr id="21529" name="Line 6">
              <a:extLst>
                <a:ext uri="{FF2B5EF4-FFF2-40B4-BE49-F238E27FC236}">
                  <a16:creationId xmlns:a16="http://schemas.microsoft.com/office/drawing/2014/main" id="{F5EEA971-93E9-C643-B2F9-BEFEBE4D32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57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1530" name="Line 7">
              <a:extLst>
                <a:ext uri="{FF2B5EF4-FFF2-40B4-BE49-F238E27FC236}">
                  <a16:creationId xmlns:a16="http://schemas.microsoft.com/office/drawing/2014/main" id="{6E726984-D221-414A-808B-EB79927CA5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53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1531" name="Line 8">
              <a:extLst>
                <a:ext uri="{FF2B5EF4-FFF2-40B4-BE49-F238E27FC236}">
                  <a16:creationId xmlns:a16="http://schemas.microsoft.com/office/drawing/2014/main" id="{A4AF7B63-BCA7-7749-AFDB-B305EA05D7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57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1532" name="Line 9">
              <a:extLst>
                <a:ext uri="{FF2B5EF4-FFF2-40B4-BE49-F238E27FC236}">
                  <a16:creationId xmlns:a16="http://schemas.microsoft.com/office/drawing/2014/main" id="{6A598343-2049-9244-9737-BAD78649B0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81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1533" name="Line 10">
              <a:extLst>
                <a:ext uri="{FF2B5EF4-FFF2-40B4-BE49-F238E27FC236}">
                  <a16:creationId xmlns:a16="http://schemas.microsoft.com/office/drawing/2014/main" id="{183972E7-B2C6-504D-A584-27E9B1E4FC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816"/>
              <a:ext cx="720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1534" name="Line 11">
              <a:extLst>
                <a:ext uri="{FF2B5EF4-FFF2-40B4-BE49-F238E27FC236}">
                  <a16:creationId xmlns:a16="http://schemas.microsoft.com/office/drawing/2014/main" id="{83FB5124-E96B-E743-8917-74CCEC399E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056"/>
              <a:ext cx="384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1535" name="Line 12">
              <a:extLst>
                <a:ext uri="{FF2B5EF4-FFF2-40B4-BE49-F238E27FC236}">
                  <a16:creationId xmlns:a16="http://schemas.microsoft.com/office/drawing/2014/main" id="{1AC623CC-F43C-2944-8AF8-405C44DFF5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296"/>
              <a:ext cx="672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1536" name="Line 13">
              <a:extLst>
                <a:ext uri="{FF2B5EF4-FFF2-40B4-BE49-F238E27FC236}">
                  <a16:creationId xmlns:a16="http://schemas.microsoft.com/office/drawing/2014/main" id="{0B7AE830-813E-C54A-8EA2-2687327CBC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056"/>
              <a:ext cx="0" cy="24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</p:grpSp>
      <p:sp>
        <p:nvSpPr>
          <p:cNvPr id="21509" name="Oval 14">
            <a:extLst>
              <a:ext uri="{FF2B5EF4-FFF2-40B4-BE49-F238E27FC236}">
                <a16:creationId xmlns:a16="http://schemas.microsoft.com/office/drawing/2014/main" id="{AC1C057F-3F14-6E43-9383-6D51CA7D9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438400"/>
            <a:ext cx="838200" cy="838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1510" name="Oval 15">
            <a:extLst>
              <a:ext uri="{FF2B5EF4-FFF2-40B4-BE49-F238E27FC236}">
                <a16:creationId xmlns:a16="http://schemas.microsoft.com/office/drawing/2014/main" id="{BA4CD317-C83D-C646-925E-064BDE9CA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4384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1511" name="Oval 16">
            <a:extLst>
              <a:ext uri="{FF2B5EF4-FFF2-40B4-BE49-F238E27FC236}">
                <a16:creationId xmlns:a16="http://schemas.microsoft.com/office/drawing/2014/main" id="{5E2CE733-96E8-8347-9E58-3F906F57A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1816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1512" name="Oval 17">
            <a:extLst>
              <a:ext uri="{FF2B5EF4-FFF2-40B4-BE49-F238E27FC236}">
                <a16:creationId xmlns:a16="http://schemas.microsoft.com/office/drawing/2014/main" id="{3DDE311B-9A68-7742-BE8A-7CC3EAA3F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181600"/>
            <a:ext cx="12954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Goal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21513" name="Oval 18">
            <a:extLst>
              <a:ext uri="{FF2B5EF4-FFF2-40B4-BE49-F238E27FC236}">
                <a16:creationId xmlns:a16="http://schemas.microsoft.com/office/drawing/2014/main" id="{C4018E6C-2D57-EA4C-AF2A-958C4A909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7338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1514" name="Oval 19">
            <a:extLst>
              <a:ext uri="{FF2B5EF4-FFF2-40B4-BE49-F238E27FC236}">
                <a16:creationId xmlns:a16="http://schemas.microsoft.com/office/drawing/2014/main" id="{6974594C-E6F4-B447-A2E4-6462A77CA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8</a:t>
            </a:r>
          </a:p>
        </p:txBody>
      </p:sp>
      <p:cxnSp>
        <p:nvCxnSpPr>
          <p:cNvPr id="21515" name="AutoShape 20">
            <a:extLst>
              <a:ext uri="{FF2B5EF4-FFF2-40B4-BE49-F238E27FC236}">
                <a16:creationId xmlns:a16="http://schemas.microsoft.com/office/drawing/2014/main" id="{FBC0AF4E-9A35-2D4C-B213-2498DF2BF42C}"/>
              </a:ext>
            </a:extLst>
          </p:cNvPr>
          <p:cNvCxnSpPr>
            <a:cxnSpLocks noChangeShapeType="1"/>
            <a:stCxn id="21506" idx="3"/>
            <a:endCxn id="21505" idx="5"/>
          </p:cNvCxnSpPr>
          <p:nvPr/>
        </p:nvCxnSpPr>
        <p:spPr bwMode="auto">
          <a:xfrm flipH="1" flipV="1">
            <a:off x="2922588" y="1554163"/>
            <a:ext cx="367665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6" name="AutoShape 21">
            <a:extLst>
              <a:ext uri="{FF2B5EF4-FFF2-40B4-BE49-F238E27FC236}">
                <a16:creationId xmlns:a16="http://schemas.microsoft.com/office/drawing/2014/main" id="{FD05BEC1-D8F3-FD44-9CDA-EAEB1340149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438900" y="20955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7" name="AutoShape 22">
            <a:extLst>
              <a:ext uri="{FF2B5EF4-FFF2-40B4-BE49-F238E27FC236}">
                <a16:creationId xmlns:a16="http://schemas.microsoft.com/office/drawing/2014/main" id="{57428FC8-A20E-8B47-B5D2-44FD329461DC}"/>
              </a:ext>
            </a:extLst>
          </p:cNvPr>
          <p:cNvCxnSpPr>
            <a:cxnSpLocks noChangeShapeType="1"/>
            <a:stCxn id="21509" idx="7"/>
            <a:endCxn id="21506" idx="5"/>
          </p:cNvCxnSpPr>
          <p:nvPr/>
        </p:nvCxnSpPr>
        <p:spPr bwMode="auto">
          <a:xfrm rot="16200000">
            <a:off x="6727826" y="2095501"/>
            <a:ext cx="9302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8" name="AutoShape 23">
            <a:extLst>
              <a:ext uri="{FF2B5EF4-FFF2-40B4-BE49-F238E27FC236}">
                <a16:creationId xmlns:a16="http://schemas.microsoft.com/office/drawing/2014/main" id="{F640D8AB-E0C8-AC45-B368-3C67FD1C5A00}"/>
              </a:ext>
            </a:extLst>
          </p:cNvPr>
          <p:cNvCxnSpPr>
            <a:cxnSpLocks noChangeShapeType="1"/>
            <a:stCxn id="21509" idx="3"/>
            <a:endCxn id="21513" idx="1"/>
          </p:cNvCxnSpPr>
          <p:nvPr/>
        </p:nvCxnSpPr>
        <p:spPr bwMode="auto">
          <a:xfrm rot="5400000">
            <a:off x="6248401" y="3505201"/>
            <a:ext cx="701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9" name="AutoShape 24">
            <a:extLst>
              <a:ext uri="{FF2B5EF4-FFF2-40B4-BE49-F238E27FC236}">
                <a16:creationId xmlns:a16="http://schemas.microsoft.com/office/drawing/2014/main" id="{7BC855F6-F802-2F4F-8BAE-A016E5AB473C}"/>
              </a:ext>
            </a:extLst>
          </p:cNvPr>
          <p:cNvCxnSpPr>
            <a:cxnSpLocks noChangeShapeType="1"/>
            <a:stCxn id="21513" idx="7"/>
            <a:endCxn id="21509" idx="5"/>
          </p:cNvCxnSpPr>
          <p:nvPr/>
        </p:nvCxnSpPr>
        <p:spPr bwMode="auto">
          <a:xfrm flipV="1">
            <a:off x="7192963" y="3154364"/>
            <a:ext cx="0" cy="701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0" name="AutoShape 25">
            <a:extLst>
              <a:ext uri="{FF2B5EF4-FFF2-40B4-BE49-F238E27FC236}">
                <a16:creationId xmlns:a16="http://schemas.microsoft.com/office/drawing/2014/main" id="{F13B8574-A2B3-4D4E-82E3-DDAAD5529C3E}"/>
              </a:ext>
            </a:extLst>
          </p:cNvPr>
          <p:cNvCxnSpPr>
            <a:cxnSpLocks noChangeShapeType="1"/>
            <a:stCxn id="21513" idx="2"/>
            <a:endCxn id="21514" idx="6"/>
          </p:cNvCxnSpPr>
          <p:nvPr/>
        </p:nvCxnSpPr>
        <p:spPr bwMode="auto">
          <a:xfrm flipH="1">
            <a:off x="5638800" y="4152900"/>
            <a:ext cx="838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1" name="AutoShape 26">
            <a:extLst>
              <a:ext uri="{FF2B5EF4-FFF2-40B4-BE49-F238E27FC236}">
                <a16:creationId xmlns:a16="http://schemas.microsoft.com/office/drawing/2014/main" id="{C9F68C06-5E97-8E48-A8A6-C1F8B927B97D}"/>
              </a:ext>
            </a:extLst>
          </p:cNvPr>
          <p:cNvCxnSpPr>
            <a:cxnSpLocks noChangeShapeType="1"/>
            <a:stCxn id="21514" idx="5"/>
            <a:endCxn id="21513" idx="3"/>
          </p:cNvCxnSpPr>
          <p:nvPr/>
        </p:nvCxnSpPr>
        <p:spPr bwMode="auto">
          <a:xfrm>
            <a:off x="5516564" y="4449763"/>
            <a:ext cx="1082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2" name="AutoShape 27">
            <a:extLst>
              <a:ext uri="{FF2B5EF4-FFF2-40B4-BE49-F238E27FC236}">
                <a16:creationId xmlns:a16="http://schemas.microsoft.com/office/drawing/2014/main" id="{2939CB65-6B80-B745-BD81-F5899395C237}"/>
              </a:ext>
            </a:extLst>
          </p:cNvPr>
          <p:cNvCxnSpPr>
            <a:cxnSpLocks noChangeShapeType="1"/>
            <a:stCxn id="21510" idx="5"/>
            <a:endCxn id="21509" idx="3"/>
          </p:cNvCxnSpPr>
          <p:nvPr/>
        </p:nvCxnSpPr>
        <p:spPr bwMode="auto">
          <a:xfrm>
            <a:off x="3840164" y="3154363"/>
            <a:ext cx="27590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3" name="AutoShape 28">
            <a:extLst>
              <a:ext uri="{FF2B5EF4-FFF2-40B4-BE49-F238E27FC236}">
                <a16:creationId xmlns:a16="http://schemas.microsoft.com/office/drawing/2014/main" id="{3D1F4552-A169-6B45-B3AD-1EDEAC650AE9}"/>
              </a:ext>
            </a:extLst>
          </p:cNvPr>
          <p:cNvCxnSpPr>
            <a:cxnSpLocks noChangeShapeType="1"/>
            <a:stCxn id="21509" idx="2"/>
            <a:endCxn id="21510" idx="6"/>
          </p:cNvCxnSpPr>
          <p:nvPr/>
        </p:nvCxnSpPr>
        <p:spPr bwMode="auto">
          <a:xfrm flipH="1">
            <a:off x="3962400" y="2857500"/>
            <a:ext cx="2514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4" name="AutoShape 29">
            <a:extLst>
              <a:ext uri="{FF2B5EF4-FFF2-40B4-BE49-F238E27FC236}">
                <a16:creationId xmlns:a16="http://schemas.microsoft.com/office/drawing/2014/main" id="{A2A1575A-5415-CE4D-88AA-89B9DB7ED100}"/>
              </a:ext>
            </a:extLst>
          </p:cNvPr>
          <p:cNvCxnSpPr>
            <a:cxnSpLocks noChangeShapeType="1"/>
            <a:stCxn id="21510" idx="3"/>
            <a:endCxn id="21511" idx="1"/>
          </p:cNvCxnSpPr>
          <p:nvPr/>
        </p:nvCxnSpPr>
        <p:spPr bwMode="auto">
          <a:xfrm>
            <a:off x="3246438" y="3154364"/>
            <a:ext cx="0" cy="2149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5" name="AutoShape 30">
            <a:extLst>
              <a:ext uri="{FF2B5EF4-FFF2-40B4-BE49-F238E27FC236}">
                <a16:creationId xmlns:a16="http://schemas.microsoft.com/office/drawing/2014/main" id="{9AD9AADC-AC34-114A-8892-787892D20AA4}"/>
              </a:ext>
            </a:extLst>
          </p:cNvPr>
          <p:cNvCxnSpPr>
            <a:cxnSpLocks noChangeShapeType="1"/>
            <a:stCxn id="21511" idx="7"/>
            <a:endCxn id="21510" idx="5"/>
          </p:cNvCxnSpPr>
          <p:nvPr/>
        </p:nvCxnSpPr>
        <p:spPr bwMode="auto">
          <a:xfrm flipV="1">
            <a:off x="3840163" y="3154364"/>
            <a:ext cx="0" cy="2149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6" name="Text Box 31">
            <a:extLst>
              <a:ext uri="{FF2B5EF4-FFF2-40B4-BE49-F238E27FC236}">
                <a16:creationId xmlns:a16="http://schemas.microsoft.com/office/drawing/2014/main" id="{655B9D73-96D7-9C47-AEB5-5592147EC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762000"/>
            <a:ext cx="2286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2400">
                <a:latin typeface="Arial" panose="020B0604020202020204" pitchFamily="34" charset="0"/>
              </a:rPr>
              <a:t>Suppose the randomly sampled response leads to S3 …</a:t>
            </a:r>
          </a:p>
        </p:txBody>
      </p:sp>
      <p:cxnSp>
        <p:nvCxnSpPr>
          <p:cNvPr id="21527" name="AutoShape 32">
            <a:extLst>
              <a:ext uri="{FF2B5EF4-FFF2-40B4-BE49-F238E27FC236}">
                <a16:creationId xmlns:a16="http://schemas.microsoft.com/office/drawing/2014/main" id="{ED48F251-8ACE-E844-AA7E-5A55F2A07341}"/>
              </a:ext>
            </a:extLst>
          </p:cNvPr>
          <p:cNvCxnSpPr>
            <a:cxnSpLocks noChangeShapeType="1"/>
            <a:stCxn id="21511" idx="5"/>
            <a:endCxn id="21512" idx="3"/>
          </p:cNvCxnSpPr>
          <p:nvPr/>
        </p:nvCxnSpPr>
        <p:spPr bwMode="auto">
          <a:xfrm>
            <a:off x="3840163" y="5897563"/>
            <a:ext cx="38925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8" name="AutoShape 33">
            <a:extLst>
              <a:ext uri="{FF2B5EF4-FFF2-40B4-BE49-F238E27FC236}">
                <a16:creationId xmlns:a16="http://schemas.microsoft.com/office/drawing/2014/main" id="{A65DE608-5AF7-DF4B-A963-1C3A669E69C2}"/>
              </a:ext>
            </a:extLst>
          </p:cNvPr>
          <p:cNvCxnSpPr>
            <a:cxnSpLocks noChangeShapeType="1"/>
            <a:stCxn id="21512" idx="2"/>
            <a:endCxn id="21511" idx="6"/>
          </p:cNvCxnSpPr>
          <p:nvPr/>
        </p:nvCxnSpPr>
        <p:spPr bwMode="auto">
          <a:xfrm flipH="1">
            <a:off x="3962400" y="5600700"/>
            <a:ext cx="35814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>
            <a:extLst>
              <a:ext uri="{FF2B5EF4-FFF2-40B4-BE49-F238E27FC236}">
                <a16:creationId xmlns:a16="http://schemas.microsoft.com/office/drawing/2014/main" id="{C355035D-E9E2-8A4E-8419-8B73EF3C0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P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6802" name="Rectangle 3">
            <a:extLst>
              <a:ext uri="{FF2B5EF4-FFF2-40B4-BE49-F238E27FC236}">
                <a16:creationId xmlns:a16="http://schemas.microsoft.com/office/drawing/2014/main" id="{8B54FDF4-2840-2442-A7D5-DBAA1281E66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PT">
                <a:latin typeface="Times New Roman" panose="02020603050405020304" pitchFamily="18" charset="0"/>
                <a:ea typeface="ＭＳ Ｐゴシック" panose="020B0600070205080204" pitchFamily="34" charset="-128"/>
              </a:rPr>
              <a:t>Can be implemented using</a:t>
            </a:r>
          </a:p>
          <a:p>
            <a:endParaRPr lang="en-US" altLang="en-P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P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P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PT">
                <a:latin typeface="Times New Roman" panose="02020603050405020304" pitchFamily="18" charset="0"/>
                <a:ea typeface="ＭＳ Ｐゴシック" panose="020B0600070205080204" pitchFamily="34" charset="-128"/>
              </a:rPr>
              <a:t>It assigns a higher utility estimate to relatively unexplored action-state pairs</a:t>
            </a:r>
          </a:p>
        </p:txBody>
      </p:sp>
      <p:pic>
        <p:nvPicPr>
          <p:cNvPr id="76803" name="Picture 4" descr="ALUE607">
            <a:extLst>
              <a:ext uri="{FF2B5EF4-FFF2-40B4-BE49-F238E27FC236}">
                <a16:creationId xmlns:a16="http://schemas.microsoft.com/office/drawing/2014/main" id="{02CF026B-43BA-3E4D-812C-CFCB2FFE3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38401"/>
            <a:ext cx="54864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>
            <a:extLst>
              <a:ext uri="{FF2B5EF4-FFF2-40B4-BE49-F238E27FC236}">
                <a16:creationId xmlns:a16="http://schemas.microsoft.com/office/drawing/2014/main" id="{C47676D9-9CB0-1344-A76D-977AFF9F8D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P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77826" name="Rectangle 3">
            <a:extLst>
              <a:ext uri="{FF2B5EF4-FFF2-40B4-BE49-F238E27FC236}">
                <a16:creationId xmlns:a16="http://schemas.microsoft.com/office/drawing/2014/main" id="{5D152E06-20BF-FA40-8ECB-293556C6E37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PT">
                <a:latin typeface="Times New Roman" panose="02020603050405020304" pitchFamily="18" charset="0"/>
                <a:ea typeface="ＭＳ Ｐゴシック" panose="020B0600070205080204" pitchFamily="34" charset="-128"/>
              </a:rPr>
              <a:t>Let </a:t>
            </a:r>
            <a:r>
              <a:rPr lang="en-US" altLang="en-P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en-US" altLang="en-PT" i="1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+</a:t>
            </a:r>
            <a:r>
              <a:rPr lang="en-US" altLang="en-P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(i)</a:t>
            </a:r>
            <a:r>
              <a:rPr lang="en-US" altLang="en-P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denote the optimistic utility of the state </a:t>
            </a:r>
            <a:r>
              <a:rPr lang="en-US" altLang="en-P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endParaRPr lang="en-US" altLang="en-P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P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N(a,i)</a:t>
            </a:r>
            <a:r>
              <a:rPr lang="en-US" altLang="en-P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number of times action has been tried in state </a:t>
            </a:r>
            <a:r>
              <a:rPr lang="en-US" altLang="en-P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</a:p>
          <a:p>
            <a:endParaRPr lang="en-US" altLang="en-PT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PT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PT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altLang="en-P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f(u,n) </a:t>
            </a:r>
            <a:r>
              <a:rPr lang="en-US" altLang="en-PT">
                <a:latin typeface="Times New Roman" panose="02020603050405020304" pitchFamily="18" charset="0"/>
                <a:ea typeface="ＭＳ Ｐゴシック" panose="020B0600070205080204" pitchFamily="34" charset="-128"/>
              </a:rPr>
              <a:t>is an exploration function</a:t>
            </a:r>
            <a:endParaRPr lang="en-US" altLang="en-PT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P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77827" name="Object 2">
            <a:extLst>
              <a:ext uri="{FF2B5EF4-FFF2-40B4-BE49-F238E27FC236}">
                <a16:creationId xmlns:a16="http://schemas.microsoft.com/office/drawing/2014/main" id="{1BAB1693-A6BB-DA42-B510-3FA0D6C0AA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3124200"/>
          <a:ext cx="59436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1" name="Equation" r:id="rId3" imgW="2616200" imgH="508000" progId="Equation.3">
                  <p:embed/>
                </p:oleObj>
              </mc:Choice>
              <mc:Fallback>
                <p:oleObj name="Equation" r:id="rId3" imgW="2616200" imgH="508000" progId="Equation.3">
                  <p:embed/>
                  <p:pic>
                    <p:nvPicPr>
                      <p:cNvPr id="77827" name="Object 2">
                        <a:extLst>
                          <a:ext uri="{FF2B5EF4-FFF2-40B4-BE49-F238E27FC236}">
                            <a16:creationId xmlns:a16="http://schemas.microsoft.com/office/drawing/2014/main" id="{1BAB1693-A6BB-DA42-B510-3FA0D6C0AA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124200"/>
                        <a:ext cx="5943600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>
            <a:extLst>
              <a:ext uri="{FF2B5EF4-FFF2-40B4-BE49-F238E27FC236}">
                <a16:creationId xmlns:a16="http://schemas.microsoft.com/office/drawing/2014/main" id="{B76E10E7-9014-5345-8A6F-CB0ED6715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Exploration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78850" name="Text Box 3">
            <a:extLst>
              <a:ext uri="{FF2B5EF4-FFF2-40B4-BE49-F238E27FC236}">
                <a16:creationId xmlns:a16="http://schemas.microsoft.com/office/drawing/2014/main" id="{F7C1BF27-9D71-D14D-B03B-93A81D22A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1600200"/>
            <a:ext cx="77692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2000"/>
              </a:lnSpc>
              <a:spcBef>
                <a:spcPts val="1963"/>
              </a:spcBef>
              <a:buClrTx/>
              <a:buSzTx/>
              <a:buNone/>
            </a:pPr>
            <a:endParaRPr lang="en-GB" altLang="en-PT">
              <a:latin typeface="Times New Roman" panose="02020603050405020304" pitchFamily="18" charset="0"/>
            </a:endParaRPr>
          </a:p>
          <a:p>
            <a:pPr algn="ctr">
              <a:lnSpc>
                <a:spcPct val="72000"/>
              </a:lnSpc>
              <a:spcBef>
                <a:spcPts val="1963"/>
              </a:spcBef>
              <a:buClrTx/>
              <a:buSzTx/>
              <a:buNone/>
            </a:pPr>
            <a:r>
              <a:rPr lang="en-GB" altLang="en-PT">
                <a:latin typeface="Times New Roman" panose="02020603050405020304" pitchFamily="18" charset="0"/>
              </a:rPr>
              <a:t>The Exploration Function: a simple example</a:t>
            </a:r>
            <a:endParaRPr lang="en-GB" altLang="en-PT" b="1">
              <a:latin typeface="Times New Roman" panose="02020603050405020304" pitchFamily="18" charset="0"/>
            </a:endParaRPr>
          </a:p>
        </p:txBody>
      </p:sp>
      <p:pic>
        <p:nvPicPr>
          <p:cNvPr id="78851" name="Picture 4" descr="EXS612">
            <a:extLst>
              <a:ext uri="{FF2B5EF4-FFF2-40B4-BE49-F238E27FC236}">
                <a16:creationId xmlns:a16="http://schemas.microsoft.com/office/drawing/2014/main" id="{B705D048-B8D1-3C45-BE91-29A70B818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19400"/>
            <a:ext cx="5181600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Text Box 5">
            <a:extLst>
              <a:ext uri="{FF2B5EF4-FFF2-40B4-BE49-F238E27FC236}">
                <a16:creationId xmlns:a16="http://schemas.microsoft.com/office/drawing/2014/main" id="{F2C83461-9409-3040-BC22-5D5E1A7B4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572000"/>
            <a:ext cx="62484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PT" sz="2400">
                <a:latin typeface="Times New Roman" panose="02020603050405020304" pitchFamily="18" charset="0"/>
              </a:rPr>
              <a:t>u= expected utility (greed)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PT" sz="2400">
                <a:latin typeface="Times New Roman" panose="02020603050405020304" pitchFamily="18" charset="0"/>
              </a:rPr>
              <a:t>n= </a:t>
            </a:r>
            <a:r>
              <a:rPr lang="en-US" altLang="en-PT" sz="2000">
                <a:latin typeface="Times New Roman" panose="02020603050405020304" pitchFamily="18" charset="0"/>
              </a:rPr>
              <a:t>number of times actions have been tried(wacky)</a:t>
            </a:r>
            <a:endParaRPr lang="en-US" altLang="en-PT" sz="240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PT" sz="2400">
                <a:latin typeface="Times New Roman" panose="02020603050405020304" pitchFamily="18" charset="0"/>
              </a:rPr>
              <a:t>R</a:t>
            </a:r>
            <a:r>
              <a:rPr lang="en-US" altLang="en-PT" sz="2400" baseline="30000">
                <a:latin typeface="Times New Roman" panose="02020603050405020304" pitchFamily="18" charset="0"/>
              </a:rPr>
              <a:t>+</a:t>
            </a:r>
            <a:r>
              <a:rPr lang="en-US" altLang="en-PT" sz="2400">
                <a:latin typeface="Times New Roman" panose="02020603050405020304" pitchFamily="18" charset="0"/>
              </a:rPr>
              <a:t> = best reward possible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PT" sz="2400">
                <a:latin typeface="Times New Roman" panose="02020603050405020304" pitchFamily="18" charset="0"/>
              </a:rPr>
              <a:t>N</a:t>
            </a:r>
            <a:r>
              <a:rPr lang="en-US" altLang="en-PT" sz="2400" baseline="-25000">
                <a:latin typeface="Times New Roman" panose="02020603050405020304" pitchFamily="18" charset="0"/>
              </a:rPr>
              <a:t>e</a:t>
            </a:r>
            <a:r>
              <a:rPr lang="en-US" altLang="en-PT" sz="2400">
                <a:latin typeface="Times New Roman" panose="02020603050405020304" pitchFamily="18" charset="0"/>
              </a:rPr>
              <a:t> = fixed parameter, try at least N</a:t>
            </a:r>
            <a:r>
              <a:rPr lang="en-US" altLang="en-PT" sz="2400" baseline="-25000">
                <a:latin typeface="Times New Roman" panose="02020603050405020304" pitchFamily="18" charset="0"/>
              </a:rPr>
              <a:t>e</a:t>
            </a:r>
            <a:r>
              <a:rPr lang="en-US" altLang="en-PT" sz="2400">
                <a:latin typeface="Times New Roman" panose="02020603050405020304" pitchFamily="18" charset="0"/>
              </a:rPr>
              <a:t> times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>
            <a:extLst>
              <a:ext uri="{FF2B5EF4-FFF2-40B4-BE49-F238E27FC236}">
                <a16:creationId xmlns:a16="http://schemas.microsoft.com/office/drawing/2014/main" id="{165A3398-BC54-594F-B863-96709ADE3E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79874" name="Rectangle 3">
            <a:extLst>
              <a:ext uri="{FF2B5EF4-FFF2-40B4-BE49-F238E27FC236}">
                <a16:creationId xmlns:a16="http://schemas.microsoft.com/office/drawing/2014/main" id="{8827BD90-9827-D646-B384-67A427C34F9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PT">
                <a:ea typeface="ＭＳ Ｐゴシック" panose="020B0600070205080204" pitchFamily="34" charset="-128"/>
              </a:rPr>
              <a:t>Important U</a:t>
            </a:r>
            <a:r>
              <a:rPr lang="en-US" altLang="en-PT" baseline="30000">
                <a:ea typeface="ＭＳ Ｐゴシック" panose="020B0600070205080204" pitchFamily="34" charset="-128"/>
              </a:rPr>
              <a:t>+</a:t>
            </a:r>
            <a:r>
              <a:rPr lang="en-US" altLang="en-PT">
                <a:ea typeface="ＭＳ Ｐゴシック" panose="020B0600070205080204" pitchFamily="34" charset="-128"/>
              </a:rPr>
              <a:t> rather than U appears</a:t>
            </a:r>
          </a:p>
          <a:p>
            <a:r>
              <a:rPr lang="en-US" altLang="en-PT">
                <a:ea typeface="ＭＳ Ｐゴシック" panose="020B0600070205080204" pitchFamily="34" charset="-128"/>
              </a:rPr>
              <a:t>As exploration proceeds, the state and actions near the start state may well be tried a large number of times</a:t>
            </a:r>
          </a:p>
          <a:p>
            <a:r>
              <a:rPr lang="en-US" altLang="en-PT">
                <a:ea typeface="ＭＳ Ｐゴシック" panose="020B0600070205080204" pitchFamily="34" charset="-128"/>
              </a:rPr>
              <a:t>Actions that lead to unexplored regions are weighted more highly, rather than just actions that are themselves unfamiliar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>
            <a:extLst>
              <a:ext uri="{FF2B5EF4-FFF2-40B4-BE49-F238E27FC236}">
                <a16:creationId xmlns:a16="http://schemas.microsoft.com/office/drawing/2014/main" id="{B3D13586-44A6-0447-B947-FAB58CD76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80898" name="Text Placeholder 2">
            <a:extLst>
              <a:ext uri="{FF2B5EF4-FFF2-40B4-BE49-F238E27FC236}">
                <a16:creationId xmlns:a16="http://schemas.microsoft.com/office/drawing/2014/main" id="{B6DE57E9-CCFD-0B47-BD91-2CD2DC3A19C1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PT" sz="5400">
                <a:ea typeface="ＭＳ Ｐゴシック" panose="020B0600070205080204" pitchFamily="34" charset="-128"/>
              </a:rPr>
              <a:t>Action-Value Function</a:t>
            </a:r>
          </a:p>
          <a:p>
            <a:pPr>
              <a:buFont typeface="Wingdings" pitchFamily="2" charset="2"/>
              <a:buNone/>
            </a:pPr>
            <a:endParaRPr lang="en-US" altLang="en-PT" sz="5400"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altLang="en-PT" sz="5400">
                <a:ea typeface="ＭＳ Ｐゴシック" panose="020B0600070205080204" pitchFamily="34" charset="-128"/>
              </a:rPr>
              <a:t>Q-Learning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>
            <a:extLst>
              <a:ext uri="{FF2B5EF4-FFF2-40B4-BE49-F238E27FC236}">
                <a16:creationId xmlns:a16="http://schemas.microsoft.com/office/drawing/2014/main" id="{BAC16965-AD15-9543-9313-658499216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Learning An Action Value-Function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81922" name="Text Box 3">
            <a:extLst>
              <a:ext uri="{FF2B5EF4-FFF2-40B4-BE49-F238E27FC236}">
                <a16:creationId xmlns:a16="http://schemas.microsoft.com/office/drawing/2014/main" id="{9DFA9F76-3532-E14B-91CD-E395A63FD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8153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2000"/>
              </a:lnSpc>
              <a:spcBef>
                <a:spcPts val="1963"/>
              </a:spcBef>
              <a:buClrTx/>
              <a:buSzTx/>
              <a:buNone/>
            </a:pPr>
            <a:endParaRPr lang="en-GB" altLang="en-PT" b="1">
              <a:latin typeface="Times New Roman" panose="02020603050405020304" pitchFamily="18" charset="0"/>
            </a:endParaRPr>
          </a:p>
          <a:p>
            <a:pPr algn="ctr">
              <a:lnSpc>
                <a:spcPct val="72000"/>
              </a:lnSpc>
              <a:spcBef>
                <a:spcPts val="1963"/>
              </a:spcBef>
              <a:buClrTx/>
              <a:buSzTx/>
              <a:buNone/>
            </a:pPr>
            <a:r>
              <a:rPr lang="en-GB" altLang="en-PT" b="1">
                <a:latin typeface="Times New Roman" panose="02020603050405020304" pitchFamily="18" charset="0"/>
              </a:rPr>
              <a:t>What Are Q-Values?</a:t>
            </a:r>
          </a:p>
          <a:p>
            <a:pPr>
              <a:lnSpc>
                <a:spcPct val="72000"/>
              </a:lnSpc>
              <a:spcBef>
                <a:spcPts val="1963"/>
              </a:spcBef>
              <a:buClrTx/>
              <a:buSzTx/>
              <a:buNone/>
            </a:pPr>
            <a:r>
              <a:rPr lang="en-GB" altLang="en-PT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72000"/>
              </a:lnSpc>
              <a:spcBef>
                <a:spcPts val="1963"/>
              </a:spcBef>
              <a:buClrTx/>
              <a:buSzTx/>
              <a:buNone/>
            </a:pPr>
            <a:r>
              <a:rPr lang="en-GB" altLang="en-PT">
                <a:latin typeface="Times New Roman" panose="02020603050405020304" pitchFamily="18" charset="0"/>
              </a:rPr>
              <a:t>Action-value assigns an expected utility to taking action in a given state</a:t>
            </a:r>
            <a:endParaRPr lang="en-GB" altLang="en-PT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>
            <a:extLst>
              <a:ext uri="{FF2B5EF4-FFF2-40B4-BE49-F238E27FC236}">
                <a16:creationId xmlns:a16="http://schemas.microsoft.com/office/drawing/2014/main" id="{6FD2AAB0-9AEC-6D4F-AA6C-3C4766AD0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Learning An Action Value-Function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82946" name="Text Box 3">
            <a:extLst>
              <a:ext uri="{FF2B5EF4-FFF2-40B4-BE49-F238E27FC236}">
                <a16:creationId xmlns:a16="http://schemas.microsoft.com/office/drawing/2014/main" id="{1859038C-4752-8143-B0FC-ED264FF43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2057400"/>
            <a:ext cx="7769225" cy="990600"/>
          </a:xfrm>
          <a:prstGeom prst="rect">
            <a:avLst/>
          </a:prstGeom>
          <a:solidFill>
            <a:srgbClr val="FFFFFF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lIns="18000" tIns="46800" rIns="18000" bIns="46800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2000"/>
              </a:lnSpc>
              <a:spcBef>
                <a:spcPts val="1963"/>
              </a:spcBef>
              <a:buClrTx/>
              <a:buSzTx/>
              <a:buNone/>
            </a:pPr>
            <a:r>
              <a:rPr lang="en-GB" altLang="en-PT" b="1" u="sng">
                <a:latin typeface="Times New Roman" panose="02020603050405020304" pitchFamily="18" charset="0"/>
              </a:rPr>
              <a:t>The Q-Values Formula</a:t>
            </a:r>
            <a:endParaRPr lang="en-GB" altLang="en-PT" b="1">
              <a:latin typeface="Times New Roman" panose="02020603050405020304" pitchFamily="18" charset="0"/>
            </a:endParaRPr>
          </a:p>
          <a:p>
            <a:pPr>
              <a:lnSpc>
                <a:spcPct val="72000"/>
              </a:lnSpc>
              <a:spcBef>
                <a:spcPts val="1738"/>
              </a:spcBef>
              <a:buClrTx/>
              <a:buSzTx/>
              <a:buNone/>
            </a:pPr>
            <a:endParaRPr lang="en-GB" altLang="en-PT" sz="2800" b="1">
              <a:latin typeface="Times New Roman" panose="02020603050405020304" pitchFamily="18" charset="0"/>
            </a:endParaRPr>
          </a:p>
          <a:p>
            <a:pPr>
              <a:lnSpc>
                <a:spcPct val="72000"/>
              </a:lnSpc>
              <a:spcBef>
                <a:spcPts val="1738"/>
              </a:spcBef>
              <a:buClrTx/>
              <a:buSzTx/>
              <a:buNone/>
            </a:pPr>
            <a:endParaRPr lang="en-GB" altLang="en-PT" sz="2800" b="1">
              <a:latin typeface="Times New Roman" panose="02020603050405020304" pitchFamily="18" charset="0"/>
            </a:endParaRPr>
          </a:p>
        </p:txBody>
      </p:sp>
      <p:pic>
        <p:nvPicPr>
          <p:cNvPr id="82947" name="Picture 4" descr="QV612">
            <a:extLst>
              <a:ext uri="{FF2B5EF4-FFF2-40B4-BE49-F238E27FC236}">
                <a16:creationId xmlns:a16="http://schemas.microsoft.com/office/drawing/2014/main" id="{C9AC10B4-B1C7-004A-8D12-111BEFB41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05201"/>
            <a:ext cx="731520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>
            <a:extLst>
              <a:ext uri="{FF2B5EF4-FFF2-40B4-BE49-F238E27FC236}">
                <a16:creationId xmlns:a16="http://schemas.microsoft.com/office/drawing/2014/main" id="{138B7AF5-2305-7F41-A265-128D9338A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Learning An Action Value-Function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83970" name="Text Box 3">
            <a:extLst>
              <a:ext uri="{FF2B5EF4-FFF2-40B4-BE49-F238E27FC236}">
                <a16:creationId xmlns:a16="http://schemas.microsoft.com/office/drawing/2014/main" id="{8C520121-2D53-7147-A9EE-5243C1810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2057400"/>
            <a:ext cx="7769225" cy="990600"/>
          </a:xfrm>
          <a:prstGeom prst="rect">
            <a:avLst/>
          </a:prstGeom>
          <a:solidFill>
            <a:srgbClr val="FFFFFF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lIns="18000" tIns="46800" rIns="18000" bIns="46800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2000"/>
              </a:lnSpc>
              <a:spcBef>
                <a:spcPts val="1963"/>
              </a:spcBef>
              <a:buClrTx/>
              <a:buSzTx/>
              <a:buNone/>
            </a:pPr>
            <a:r>
              <a:rPr lang="en-GB" altLang="en-PT" b="1" u="sng">
                <a:latin typeface="Times New Roman" panose="02020603050405020304" pitchFamily="18" charset="0"/>
              </a:rPr>
              <a:t>The Q-Values Formula Application</a:t>
            </a:r>
            <a:endParaRPr lang="en-GB" altLang="en-PT" b="1">
              <a:latin typeface="Times New Roman" panose="02020603050405020304" pitchFamily="18" charset="0"/>
            </a:endParaRPr>
          </a:p>
          <a:p>
            <a:pPr>
              <a:lnSpc>
                <a:spcPct val="72000"/>
              </a:lnSpc>
              <a:spcBef>
                <a:spcPts val="1738"/>
              </a:spcBef>
              <a:buClrTx/>
              <a:buSzTx/>
              <a:buNone/>
            </a:pPr>
            <a:endParaRPr lang="en-GB" altLang="en-PT" sz="2800" b="1">
              <a:latin typeface="Times New Roman" panose="02020603050405020304" pitchFamily="18" charset="0"/>
            </a:endParaRPr>
          </a:p>
          <a:p>
            <a:pPr>
              <a:lnSpc>
                <a:spcPct val="72000"/>
              </a:lnSpc>
              <a:spcBef>
                <a:spcPts val="1738"/>
              </a:spcBef>
              <a:buClrTx/>
              <a:buSzTx/>
              <a:buNone/>
            </a:pPr>
            <a:endParaRPr lang="en-GB" altLang="en-PT" sz="2800" b="1">
              <a:latin typeface="Times New Roman" panose="02020603050405020304" pitchFamily="18" charset="0"/>
            </a:endParaRPr>
          </a:p>
        </p:txBody>
      </p:sp>
      <p:pic>
        <p:nvPicPr>
          <p:cNvPr id="83971" name="Picture 4" descr="QV613">
            <a:extLst>
              <a:ext uri="{FF2B5EF4-FFF2-40B4-BE49-F238E27FC236}">
                <a16:creationId xmlns:a16="http://schemas.microsoft.com/office/drawing/2014/main" id="{BC7A7924-AD38-FE42-8EFF-33D85CFC5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05200"/>
            <a:ext cx="7696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Text Box 5">
            <a:extLst>
              <a:ext uri="{FF2B5EF4-FFF2-40B4-BE49-F238E27FC236}">
                <a16:creationId xmlns:a16="http://schemas.microsoft.com/office/drawing/2014/main" id="{CBB4C3BA-0CBF-884E-8B05-0E596A6CF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816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PT" sz="2400">
                <a:latin typeface="Times New Roman" panose="02020603050405020304" pitchFamily="18" charset="0"/>
              </a:rPr>
              <a:t>-just an adaptation of the active learning equation 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>
            <a:extLst>
              <a:ext uri="{FF2B5EF4-FFF2-40B4-BE49-F238E27FC236}">
                <a16:creationId xmlns:a16="http://schemas.microsoft.com/office/drawing/2014/main" id="{2842A71E-D584-F840-A612-15F4A9502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Learning An Action Value-Function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84994" name="Text Box 3">
            <a:extLst>
              <a:ext uri="{FF2B5EF4-FFF2-40B4-BE49-F238E27FC236}">
                <a16:creationId xmlns:a16="http://schemas.microsoft.com/office/drawing/2014/main" id="{556FE235-6A8F-204F-9743-DEEC4C29A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2057400"/>
            <a:ext cx="7769225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lIns="18000" tIns="46800" rIns="18000" bIns="46800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2000"/>
              </a:lnSpc>
              <a:spcBef>
                <a:spcPts val="1963"/>
              </a:spcBef>
              <a:buClrTx/>
              <a:buSzTx/>
              <a:buNone/>
            </a:pPr>
            <a:r>
              <a:rPr lang="en-GB" altLang="en-PT" b="1" u="sng">
                <a:latin typeface="Times New Roman" panose="02020603050405020304" pitchFamily="18" charset="0"/>
              </a:rPr>
              <a:t>The TD Q-Learning Update Equation</a:t>
            </a:r>
            <a:endParaRPr lang="en-GB" altLang="en-PT" b="1">
              <a:latin typeface="Times New Roman" panose="02020603050405020304" pitchFamily="18" charset="0"/>
            </a:endParaRPr>
          </a:p>
          <a:p>
            <a:pPr>
              <a:lnSpc>
                <a:spcPct val="72000"/>
              </a:lnSpc>
              <a:spcBef>
                <a:spcPts val="1738"/>
              </a:spcBef>
              <a:buClrTx/>
              <a:buSzTx/>
              <a:buNone/>
            </a:pPr>
            <a:endParaRPr lang="en-GB" altLang="en-PT" sz="2800" b="1">
              <a:latin typeface="Times New Roman" panose="02020603050405020304" pitchFamily="18" charset="0"/>
            </a:endParaRPr>
          </a:p>
          <a:p>
            <a:pPr>
              <a:lnSpc>
                <a:spcPct val="72000"/>
              </a:lnSpc>
              <a:spcBef>
                <a:spcPts val="1738"/>
              </a:spcBef>
              <a:buClrTx/>
              <a:buSzTx/>
              <a:buNone/>
            </a:pPr>
            <a:endParaRPr lang="en-GB" altLang="en-PT" sz="2800" b="1">
              <a:latin typeface="Times New Roman" panose="02020603050405020304" pitchFamily="18" charset="0"/>
            </a:endParaRPr>
          </a:p>
        </p:txBody>
      </p:sp>
      <p:pic>
        <p:nvPicPr>
          <p:cNvPr id="84995" name="Picture 4" descr="QVA613">
            <a:extLst>
              <a:ext uri="{FF2B5EF4-FFF2-40B4-BE49-F238E27FC236}">
                <a16:creationId xmlns:a16="http://schemas.microsoft.com/office/drawing/2014/main" id="{6A73405C-C54B-0543-8F33-DA7F2B8F0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124200"/>
            <a:ext cx="7848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6" name="Text Box 5">
            <a:extLst>
              <a:ext uri="{FF2B5EF4-FFF2-40B4-BE49-F238E27FC236}">
                <a16:creationId xmlns:a16="http://schemas.microsoft.com/office/drawing/2014/main" id="{EBECBEDB-B5B5-C44C-9128-5EF20EAB5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267200"/>
            <a:ext cx="6324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PT" sz="2400">
                <a:latin typeface="Times New Roman" panose="02020603050405020304" pitchFamily="18" charset="0"/>
              </a:rPr>
              <a:t>- requires no model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PT" sz="2400">
                <a:latin typeface="Times New Roman" panose="02020603050405020304" pitchFamily="18" charset="0"/>
              </a:rPr>
              <a:t>- calculated after each transition from state i to j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PT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>
            <a:extLst>
              <a:ext uri="{FF2B5EF4-FFF2-40B4-BE49-F238E27FC236}">
                <a16:creationId xmlns:a16="http://schemas.microsoft.com/office/drawing/2014/main" id="{5B03A93C-E38C-B548-9A63-02CE8BE5A1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Learning An Action Value-Function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86018" name="Text Box 3">
            <a:extLst>
              <a:ext uri="{FF2B5EF4-FFF2-40B4-BE49-F238E27FC236}">
                <a16:creationId xmlns:a16="http://schemas.microsoft.com/office/drawing/2014/main" id="{8EE798D3-ED54-A14B-B953-E942026C4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286000"/>
            <a:ext cx="7848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2000"/>
              </a:lnSpc>
              <a:spcBef>
                <a:spcPts val="1963"/>
              </a:spcBef>
              <a:buClrTx/>
              <a:buSzTx/>
              <a:buNone/>
            </a:pPr>
            <a:r>
              <a:rPr lang="en-GB" altLang="en-PT">
                <a:latin typeface="Times New Roman" panose="02020603050405020304" pitchFamily="18" charset="0"/>
              </a:rPr>
              <a:t>The TD Q-Learning Update Equation in Practice</a:t>
            </a:r>
          </a:p>
          <a:p>
            <a:pPr>
              <a:lnSpc>
                <a:spcPct val="72000"/>
              </a:lnSpc>
              <a:spcBef>
                <a:spcPts val="1963"/>
              </a:spcBef>
              <a:buClrTx/>
              <a:buSzTx/>
              <a:buNone/>
            </a:pPr>
            <a:endParaRPr lang="en-GB" altLang="en-PT">
              <a:latin typeface="Times New Roman" panose="02020603050405020304" pitchFamily="18" charset="0"/>
            </a:endParaRPr>
          </a:p>
          <a:p>
            <a:pPr>
              <a:lnSpc>
                <a:spcPct val="72000"/>
              </a:lnSpc>
              <a:spcBef>
                <a:spcPts val="1963"/>
              </a:spcBef>
              <a:buClrTx/>
              <a:buSzTx/>
              <a:buNone/>
            </a:pPr>
            <a:r>
              <a:rPr lang="en-GB" altLang="en-PT">
                <a:latin typeface="Times New Roman" panose="02020603050405020304" pitchFamily="18" charset="0"/>
              </a:rPr>
              <a:t>Program:Neurogammon</a:t>
            </a:r>
          </a:p>
          <a:p>
            <a:pPr>
              <a:lnSpc>
                <a:spcPct val="72000"/>
              </a:lnSpc>
              <a:spcBef>
                <a:spcPts val="1963"/>
              </a:spcBef>
              <a:buClrTx/>
              <a:buSzTx/>
              <a:buNone/>
            </a:pPr>
            <a:r>
              <a:rPr lang="en-GB" altLang="en-PT">
                <a:latin typeface="Times New Roman" panose="02020603050405020304" pitchFamily="18" charset="0"/>
              </a:rPr>
              <a:t>- attempted to learn from self-play and implicit representation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Oval 2">
            <a:extLst>
              <a:ext uri="{FF2B5EF4-FFF2-40B4-BE49-F238E27FC236}">
                <a16:creationId xmlns:a16="http://schemas.microsoft.com/office/drawing/2014/main" id="{A133A11C-1890-C044-83E6-3F07D646A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838200"/>
            <a:ext cx="13716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Start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22530" name="Oval 3">
            <a:extLst>
              <a:ext uri="{FF2B5EF4-FFF2-40B4-BE49-F238E27FC236}">
                <a16:creationId xmlns:a16="http://schemas.microsoft.com/office/drawing/2014/main" id="{1929FDA2-917D-8B40-9683-B7D079AED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914400"/>
            <a:ext cx="838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2</a:t>
            </a:r>
          </a:p>
        </p:txBody>
      </p:sp>
      <p:cxnSp>
        <p:nvCxnSpPr>
          <p:cNvPr id="22531" name="AutoShape 4">
            <a:extLst>
              <a:ext uri="{FF2B5EF4-FFF2-40B4-BE49-F238E27FC236}">
                <a16:creationId xmlns:a16="http://schemas.microsoft.com/office/drawing/2014/main" id="{96AD7206-4F4F-1E4C-A990-B7231F199E61}"/>
              </a:ext>
            </a:extLst>
          </p:cNvPr>
          <p:cNvCxnSpPr>
            <a:cxnSpLocks noChangeShapeType="1"/>
            <a:stCxn id="22529" idx="6"/>
            <a:endCxn id="22530" idx="2"/>
          </p:cNvCxnSpPr>
          <p:nvPr/>
        </p:nvCxnSpPr>
        <p:spPr bwMode="auto">
          <a:xfrm>
            <a:off x="3124200" y="1257300"/>
            <a:ext cx="33528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2532" name="Group 5">
            <a:extLst>
              <a:ext uri="{FF2B5EF4-FFF2-40B4-BE49-F238E27FC236}">
                <a16:creationId xmlns:a16="http://schemas.microsoft.com/office/drawing/2014/main" id="{2E315F27-8004-1640-B68B-175A1953D2B3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685800"/>
            <a:ext cx="4953000" cy="5638800"/>
            <a:chOff x="2112" y="576"/>
            <a:chExt cx="1008" cy="960"/>
          </a:xfrm>
        </p:grpSpPr>
        <p:sp>
          <p:nvSpPr>
            <p:cNvPr id="22553" name="Line 6">
              <a:extLst>
                <a:ext uri="{FF2B5EF4-FFF2-40B4-BE49-F238E27FC236}">
                  <a16:creationId xmlns:a16="http://schemas.microsoft.com/office/drawing/2014/main" id="{4A277749-B4B1-6946-BA46-39D40E3416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57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2554" name="Line 7">
              <a:extLst>
                <a:ext uri="{FF2B5EF4-FFF2-40B4-BE49-F238E27FC236}">
                  <a16:creationId xmlns:a16="http://schemas.microsoft.com/office/drawing/2014/main" id="{BCA0B43A-61B0-804F-B9BC-842AEC8EB6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53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2555" name="Line 8">
              <a:extLst>
                <a:ext uri="{FF2B5EF4-FFF2-40B4-BE49-F238E27FC236}">
                  <a16:creationId xmlns:a16="http://schemas.microsoft.com/office/drawing/2014/main" id="{88313829-7DD6-E14B-BCAF-A0C3D625E9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57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2556" name="Line 9">
              <a:extLst>
                <a:ext uri="{FF2B5EF4-FFF2-40B4-BE49-F238E27FC236}">
                  <a16:creationId xmlns:a16="http://schemas.microsoft.com/office/drawing/2014/main" id="{8CBE9FB7-35B7-7F48-9BBB-8C76C95458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81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2557" name="Line 10">
              <a:extLst>
                <a:ext uri="{FF2B5EF4-FFF2-40B4-BE49-F238E27FC236}">
                  <a16:creationId xmlns:a16="http://schemas.microsoft.com/office/drawing/2014/main" id="{0EA72C43-BE1E-4847-AE36-21011AFF14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816"/>
              <a:ext cx="720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2558" name="Line 11">
              <a:extLst>
                <a:ext uri="{FF2B5EF4-FFF2-40B4-BE49-F238E27FC236}">
                  <a16:creationId xmlns:a16="http://schemas.microsoft.com/office/drawing/2014/main" id="{B7110757-86BC-0047-B86D-AD95A8C0AD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056"/>
              <a:ext cx="384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2559" name="Line 12">
              <a:extLst>
                <a:ext uri="{FF2B5EF4-FFF2-40B4-BE49-F238E27FC236}">
                  <a16:creationId xmlns:a16="http://schemas.microsoft.com/office/drawing/2014/main" id="{1B5A983B-E162-904B-B584-9A43174CEB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296"/>
              <a:ext cx="672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2560" name="Line 13">
              <a:extLst>
                <a:ext uri="{FF2B5EF4-FFF2-40B4-BE49-F238E27FC236}">
                  <a16:creationId xmlns:a16="http://schemas.microsoft.com/office/drawing/2014/main" id="{1E326BFA-3E34-A143-A10D-63F1B7F5B7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056"/>
              <a:ext cx="0" cy="24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</p:grpSp>
      <p:sp>
        <p:nvSpPr>
          <p:cNvPr id="22533" name="Oval 14">
            <a:extLst>
              <a:ext uri="{FF2B5EF4-FFF2-40B4-BE49-F238E27FC236}">
                <a16:creationId xmlns:a16="http://schemas.microsoft.com/office/drawing/2014/main" id="{649C1C81-D98A-B843-B691-0A2EE6555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4384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2534" name="Oval 15">
            <a:extLst>
              <a:ext uri="{FF2B5EF4-FFF2-40B4-BE49-F238E27FC236}">
                <a16:creationId xmlns:a16="http://schemas.microsoft.com/office/drawing/2014/main" id="{B617D172-8F57-9248-9548-37E2E9EB7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4384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2535" name="Oval 16">
            <a:extLst>
              <a:ext uri="{FF2B5EF4-FFF2-40B4-BE49-F238E27FC236}">
                <a16:creationId xmlns:a16="http://schemas.microsoft.com/office/drawing/2014/main" id="{A131FEFE-4823-4E4A-8E50-C44A5766F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1816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2536" name="Oval 17">
            <a:extLst>
              <a:ext uri="{FF2B5EF4-FFF2-40B4-BE49-F238E27FC236}">
                <a16:creationId xmlns:a16="http://schemas.microsoft.com/office/drawing/2014/main" id="{C019BA8F-B0F2-E24B-BCC4-0703496E2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181600"/>
            <a:ext cx="12954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Goal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22537" name="Oval 18">
            <a:extLst>
              <a:ext uri="{FF2B5EF4-FFF2-40B4-BE49-F238E27FC236}">
                <a16:creationId xmlns:a16="http://schemas.microsoft.com/office/drawing/2014/main" id="{49B2A9C6-1D9C-C940-85DB-1ECAF2BD9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733800"/>
            <a:ext cx="838200" cy="838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2538" name="Oval 19">
            <a:extLst>
              <a:ext uri="{FF2B5EF4-FFF2-40B4-BE49-F238E27FC236}">
                <a16:creationId xmlns:a16="http://schemas.microsoft.com/office/drawing/2014/main" id="{F265A6F5-F6DB-A545-9103-F2B7A10F0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8</a:t>
            </a:r>
          </a:p>
        </p:txBody>
      </p:sp>
      <p:cxnSp>
        <p:nvCxnSpPr>
          <p:cNvPr id="22539" name="AutoShape 20">
            <a:extLst>
              <a:ext uri="{FF2B5EF4-FFF2-40B4-BE49-F238E27FC236}">
                <a16:creationId xmlns:a16="http://schemas.microsoft.com/office/drawing/2014/main" id="{B9BD568C-6A4F-0648-944A-917D2BAD3A71}"/>
              </a:ext>
            </a:extLst>
          </p:cNvPr>
          <p:cNvCxnSpPr>
            <a:cxnSpLocks noChangeShapeType="1"/>
            <a:stCxn id="22530" idx="3"/>
            <a:endCxn id="22529" idx="5"/>
          </p:cNvCxnSpPr>
          <p:nvPr/>
        </p:nvCxnSpPr>
        <p:spPr bwMode="auto">
          <a:xfrm flipH="1" flipV="1">
            <a:off x="2922588" y="1554163"/>
            <a:ext cx="367665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0" name="AutoShape 21">
            <a:extLst>
              <a:ext uri="{FF2B5EF4-FFF2-40B4-BE49-F238E27FC236}">
                <a16:creationId xmlns:a16="http://schemas.microsoft.com/office/drawing/2014/main" id="{A241AC53-088F-824D-93FD-A65A0C4A0F6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438900" y="20955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1" name="AutoShape 22">
            <a:extLst>
              <a:ext uri="{FF2B5EF4-FFF2-40B4-BE49-F238E27FC236}">
                <a16:creationId xmlns:a16="http://schemas.microsoft.com/office/drawing/2014/main" id="{6B7F7738-E6C6-734F-9216-DFF28866E73A}"/>
              </a:ext>
            </a:extLst>
          </p:cNvPr>
          <p:cNvCxnSpPr>
            <a:cxnSpLocks noChangeShapeType="1"/>
            <a:stCxn id="22533" idx="7"/>
            <a:endCxn id="22530" idx="5"/>
          </p:cNvCxnSpPr>
          <p:nvPr/>
        </p:nvCxnSpPr>
        <p:spPr bwMode="auto">
          <a:xfrm rot="16200000">
            <a:off x="6727826" y="2095501"/>
            <a:ext cx="9302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2" name="AutoShape 23">
            <a:extLst>
              <a:ext uri="{FF2B5EF4-FFF2-40B4-BE49-F238E27FC236}">
                <a16:creationId xmlns:a16="http://schemas.microsoft.com/office/drawing/2014/main" id="{E5BEEC1E-9E09-AE43-A3E0-E608A2B9D0F1}"/>
              </a:ext>
            </a:extLst>
          </p:cNvPr>
          <p:cNvCxnSpPr>
            <a:cxnSpLocks noChangeShapeType="1"/>
            <a:stCxn id="22533" idx="3"/>
            <a:endCxn id="22537" idx="1"/>
          </p:cNvCxnSpPr>
          <p:nvPr/>
        </p:nvCxnSpPr>
        <p:spPr bwMode="auto">
          <a:xfrm rot="5400000">
            <a:off x="6248401" y="3505201"/>
            <a:ext cx="701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3" name="AutoShape 24">
            <a:extLst>
              <a:ext uri="{FF2B5EF4-FFF2-40B4-BE49-F238E27FC236}">
                <a16:creationId xmlns:a16="http://schemas.microsoft.com/office/drawing/2014/main" id="{284D61BB-235E-B84F-AEBB-78C97980162C}"/>
              </a:ext>
            </a:extLst>
          </p:cNvPr>
          <p:cNvCxnSpPr>
            <a:cxnSpLocks noChangeShapeType="1"/>
            <a:stCxn id="22537" idx="7"/>
            <a:endCxn id="22533" idx="5"/>
          </p:cNvCxnSpPr>
          <p:nvPr/>
        </p:nvCxnSpPr>
        <p:spPr bwMode="auto">
          <a:xfrm flipV="1">
            <a:off x="7192963" y="3154364"/>
            <a:ext cx="0" cy="701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4" name="AutoShape 25">
            <a:extLst>
              <a:ext uri="{FF2B5EF4-FFF2-40B4-BE49-F238E27FC236}">
                <a16:creationId xmlns:a16="http://schemas.microsoft.com/office/drawing/2014/main" id="{C1050317-27FA-6D40-B5E7-072CE85ED8F0}"/>
              </a:ext>
            </a:extLst>
          </p:cNvPr>
          <p:cNvCxnSpPr>
            <a:cxnSpLocks noChangeShapeType="1"/>
            <a:stCxn id="22537" idx="2"/>
            <a:endCxn id="22538" idx="6"/>
          </p:cNvCxnSpPr>
          <p:nvPr/>
        </p:nvCxnSpPr>
        <p:spPr bwMode="auto">
          <a:xfrm flipH="1">
            <a:off x="5638800" y="4152900"/>
            <a:ext cx="838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5" name="AutoShape 26">
            <a:extLst>
              <a:ext uri="{FF2B5EF4-FFF2-40B4-BE49-F238E27FC236}">
                <a16:creationId xmlns:a16="http://schemas.microsoft.com/office/drawing/2014/main" id="{97DCFDCD-C0D6-424D-BD2C-C088E14D1991}"/>
              </a:ext>
            </a:extLst>
          </p:cNvPr>
          <p:cNvCxnSpPr>
            <a:cxnSpLocks noChangeShapeType="1"/>
            <a:stCxn id="22538" idx="5"/>
            <a:endCxn id="22537" idx="3"/>
          </p:cNvCxnSpPr>
          <p:nvPr/>
        </p:nvCxnSpPr>
        <p:spPr bwMode="auto">
          <a:xfrm>
            <a:off x="5516564" y="4449763"/>
            <a:ext cx="1082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6" name="AutoShape 27">
            <a:extLst>
              <a:ext uri="{FF2B5EF4-FFF2-40B4-BE49-F238E27FC236}">
                <a16:creationId xmlns:a16="http://schemas.microsoft.com/office/drawing/2014/main" id="{B8392D0F-E7C6-AF41-97B4-51D814C9E698}"/>
              </a:ext>
            </a:extLst>
          </p:cNvPr>
          <p:cNvCxnSpPr>
            <a:cxnSpLocks noChangeShapeType="1"/>
            <a:stCxn id="22534" idx="5"/>
            <a:endCxn id="22533" idx="3"/>
          </p:cNvCxnSpPr>
          <p:nvPr/>
        </p:nvCxnSpPr>
        <p:spPr bwMode="auto">
          <a:xfrm>
            <a:off x="3840164" y="3154363"/>
            <a:ext cx="27590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7" name="AutoShape 28">
            <a:extLst>
              <a:ext uri="{FF2B5EF4-FFF2-40B4-BE49-F238E27FC236}">
                <a16:creationId xmlns:a16="http://schemas.microsoft.com/office/drawing/2014/main" id="{CA6755D6-CECB-BC47-BDFA-229457E447C7}"/>
              </a:ext>
            </a:extLst>
          </p:cNvPr>
          <p:cNvCxnSpPr>
            <a:cxnSpLocks noChangeShapeType="1"/>
            <a:stCxn id="22533" idx="2"/>
            <a:endCxn id="22534" idx="6"/>
          </p:cNvCxnSpPr>
          <p:nvPr/>
        </p:nvCxnSpPr>
        <p:spPr bwMode="auto">
          <a:xfrm flipH="1">
            <a:off x="3962400" y="2857500"/>
            <a:ext cx="2514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8" name="AutoShape 29">
            <a:extLst>
              <a:ext uri="{FF2B5EF4-FFF2-40B4-BE49-F238E27FC236}">
                <a16:creationId xmlns:a16="http://schemas.microsoft.com/office/drawing/2014/main" id="{E6A2AB32-FAC0-3040-8A53-54FBDE33AB71}"/>
              </a:ext>
            </a:extLst>
          </p:cNvPr>
          <p:cNvCxnSpPr>
            <a:cxnSpLocks noChangeShapeType="1"/>
            <a:stCxn id="22534" idx="3"/>
            <a:endCxn id="22535" idx="1"/>
          </p:cNvCxnSpPr>
          <p:nvPr/>
        </p:nvCxnSpPr>
        <p:spPr bwMode="auto">
          <a:xfrm>
            <a:off x="3246438" y="3154364"/>
            <a:ext cx="0" cy="2149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9" name="AutoShape 30">
            <a:extLst>
              <a:ext uri="{FF2B5EF4-FFF2-40B4-BE49-F238E27FC236}">
                <a16:creationId xmlns:a16="http://schemas.microsoft.com/office/drawing/2014/main" id="{EF5F5654-7AB8-AB46-B452-61C6D104CFE5}"/>
              </a:ext>
            </a:extLst>
          </p:cNvPr>
          <p:cNvCxnSpPr>
            <a:cxnSpLocks noChangeShapeType="1"/>
            <a:stCxn id="22535" idx="7"/>
            <a:endCxn id="22534" idx="5"/>
          </p:cNvCxnSpPr>
          <p:nvPr/>
        </p:nvCxnSpPr>
        <p:spPr bwMode="auto">
          <a:xfrm flipV="1">
            <a:off x="3840163" y="3154364"/>
            <a:ext cx="0" cy="2149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0" name="Text Box 31">
            <a:extLst>
              <a:ext uri="{FF2B5EF4-FFF2-40B4-BE49-F238E27FC236}">
                <a16:creationId xmlns:a16="http://schemas.microsoft.com/office/drawing/2014/main" id="{A7706B46-F79D-2E43-B0F9-BEC1BB1AC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685800"/>
            <a:ext cx="2438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2400">
                <a:latin typeface="Arial" panose="020B0604020202020204" pitchFamily="34" charset="0"/>
              </a:rPr>
              <a:t>At S3, choices lead to either S2, S4, or S7.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PT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2400">
                <a:latin typeface="Arial" panose="020B0604020202020204" pitchFamily="34" charset="0"/>
              </a:rPr>
              <a:t>S7 was picked (randomly)</a:t>
            </a:r>
          </a:p>
        </p:txBody>
      </p:sp>
      <p:cxnSp>
        <p:nvCxnSpPr>
          <p:cNvPr id="22551" name="AutoShape 32">
            <a:extLst>
              <a:ext uri="{FF2B5EF4-FFF2-40B4-BE49-F238E27FC236}">
                <a16:creationId xmlns:a16="http://schemas.microsoft.com/office/drawing/2014/main" id="{12C67329-7985-BF42-BA94-A2FAEF17287E}"/>
              </a:ext>
            </a:extLst>
          </p:cNvPr>
          <p:cNvCxnSpPr>
            <a:cxnSpLocks noChangeShapeType="1"/>
            <a:stCxn id="22535" idx="5"/>
            <a:endCxn id="22536" idx="3"/>
          </p:cNvCxnSpPr>
          <p:nvPr/>
        </p:nvCxnSpPr>
        <p:spPr bwMode="auto">
          <a:xfrm>
            <a:off x="3840163" y="5897563"/>
            <a:ext cx="38925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2" name="AutoShape 33">
            <a:extLst>
              <a:ext uri="{FF2B5EF4-FFF2-40B4-BE49-F238E27FC236}">
                <a16:creationId xmlns:a16="http://schemas.microsoft.com/office/drawing/2014/main" id="{0D3AB38F-90F8-614A-A41F-7099546FD4AA}"/>
              </a:ext>
            </a:extLst>
          </p:cNvPr>
          <p:cNvCxnSpPr>
            <a:cxnSpLocks noChangeShapeType="1"/>
            <a:stCxn id="22536" idx="2"/>
            <a:endCxn id="22535" idx="6"/>
          </p:cNvCxnSpPr>
          <p:nvPr/>
        </p:nvCxnSpPr>
        <p:spPr bwMode="auto">
          <a:xfrm flipH="1">
            <a:off x="3962400" y="5600700"/>
            <a:ext cx="35814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>
            <a:extLst>
              <a:ext uri="{FF2B5EF4-FFF2-40B4-BE49-F238E27FC236}">
                <a16:creationId xmlns:a16="http://schemas.microsoft.com/office/drawing/2014/main" id="{44152C5D-1D93-D242-9DCB-35CFCD624F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Generalization In Reinforcement Learning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87042" name="Rectangle 3">
            <a:extLst>
              <a:ext uri="{FF2B5EF4-FFF2-40B4-BE49-F238E27FC236}">
                <a16:creationId xmlns:a16="http://schemas.microsoft.com/office/drawing/2014/main" id="{1A3BDE9C-3A86-CE49-9664-94064BDC3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3463" y="2879725"/>
            <a:ext cx="7516812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688"/>
              </a:spcBef>
            </a:pPr>
            <a:r>
              <a:rPr lang="en-GB" altLang="en-PT" sz="3100"/>
              <a:t>we have assumed that all the functions learned by the agents(U,M,R,Q) are represented in tabular form</a:t>
            </a:r>
          </a:p>
          <a:p>
            <a:pPr>
              <a:spcBef>
                <a:spcPts val="688"/>
              </a:spcBef>
            </a:pPr>
            <a:r>
              <a:rPr lang="en-GB" altLang="en-PT" sz="3100"/>
              <a:t>explicit representation involves one output value for each input tuple.</a:t>
            </a:r>
          </a:p>
        </p:txBody>
      </p:sp>
      <p:sp>
        <p:nvSpPr>
          <p:cNvPr id="87043" name="Text Box 4">
            <a:extLst>
              <a:ext uri="{FF2B5EF4-FFF2-40B4-BE49-F238E27FC236}">
                <a16:creationId xmlns:a16="http://schemas.microsoft.com/office/drawing/2014/main" id="{5877F856-3D8B-2C4B-9B90-322CD5E49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1793875"/>
            <a:ext cx="7785100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775575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775575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775575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775575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775575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775575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775575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775575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775575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2000"/>
              </a:lnSpc>
              <a:spcBef>
                <a:spcPts val="525"/>
              </a:spcBef>
              <a:buClrTx/>
              <a:buSzTx/>
              <a:buNone/>
            </a:pPr>
            <a:r>
              <a:rPr lang="en-GB" altLang="en-PT" sz="4400" b="1">
                <a:latin typeface="Times New Roman" panose="02020603050405020304" pitchFamily="18" charset="0"/>
              </a:rPr>
              <a:t>Explicit Representation</a:t>
            </a:r>
            <a:endParaRPr lang="en-GB" altLang="en-PT" sz="4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>
            <a:extLst>
              <a:ext uri="{FF2B5EF4-FFF2-40B4-BE49-F238E27FC236}">
                <a16:creationId xmlns:a16="http://schemas.microsoft.com/office/drawing/2014/main" id="{35767CC3-6820-E04E-BEA4-A47FD5F026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GB" altLang="en-PT">
                <a:latin typeface="Times New Roman" panose="02020603050405020304" pitchFamily="18" charset="0"/>
                <a:ea typeface="ＭＳ Ｐゴシック" panose="020B0600070205080204" pitchFamily="34" charset="-128"/>
              </a:rPr>
              <a:t>Explicit Representation</a:t>
            </a:r>
            <a:endParaRPr lang="en-US" altLang="en-PT" b="1" u="sng">
              <a:solidFill>
                <a:schemeClr val="tx1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8066" name="Rectangle 3">
            <a:extLst>
              <a:ext uri="{FF2B5EF4-FFF2-40B4-BE49-F238E27FC236}">
                <a16:creationId xmlns:a16="http://schemas.microsoft.com/office/drawing/2014/main" id="{63271762-3619-4F4C-8AC1-1F43C69AE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1" y="2133601"/>
            <a:ext cx="7769225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525"/>
              </a:spcBef>
            </a:pPr>
            <a:r>
              <a:rPr lang="en-GB" altLang="en-PT"/>
              <a:t>good for small state spaces, but the time to convergence and the time per iteration increase rapidly as the space gets larger</a:t>
            </a:r>
          </a:p>
          <a:p>
            <a:pPr>
              <a:spcBef>
                <a:spcPts val="525"/>
              </a:spcBef>
            </a:pPr>
            <a:r>
              <a:rPr lang="en-GB" altLang="en-PT"/>
              <a:t>it may be possible to handle 10,000 states or more</a:t>
            </a:r>
          </a:p>
          <a:p>
            <a:pPr>
              <a:spcBef>
                <a:spcPts val="525"/>
              </a:spcBef>
            </a:pPr>
            <a:r>
              <a:rPr lang="en-GB" altLang="en-PT"/>
              <a:t>this suffices for 2-dimensional, maze-like environments</a:t>
            </a:r>
          </a:p>
        </p:txBody>
      </p:sp>
      <p:sp>
        <p:nvSpPr>
          <p:cNvPr id="88067" name="Text Box 4">
            <a:extLst>
              <a:ext uri="{FF2B5EF4-FFF2-40B4-BE49-F238E27FC236}">
                <a16:creationId xmlns:a16="http://schemas.microsoft.com/office/drawing/2014/main" id="{EEAA636D-91C2-C748-99F3-E156C1386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295400"/>
            <a:ext cx="7785100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775575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775575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775575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775575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775575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775575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775575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775575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775575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2000"/>
              </a:lnSpc>
              <a:spcBef>
                <a:spcPts val="525"/>
              </a:spcBef>
              <a:buClrTx/>
              <a:buSzTx/>
              <a:buNone/>
            </a:pPr>
            <a:endParaRPr lang="en-GB" altLang="en-PT" sz="4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3">
            <a:extLst>
              <a:ext uri="{FF2B5EF4-FFF2-40B4-BE49-F238E27FC236}">
                <a16:creationId xmlns:a16="http://schemas.microsoft.com/office/drawing/2014/main" id="{46FDB66D-B5BD-C64B-BB65-3CB70D36D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905000"/>
            <a:ext cx="774065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1013"/>
              </a:spcBef>
            </a:pPr>
            <a:r>
              <a:rPr lang="en-GB" altLang="en-PT"/>
              <a:t>Problem: more realistic worlds are out of question</a:t>
            </a:r>
          </a:p>
          <a:p>
            <a:pPr>
              <a:spcBef>
                <a:spcPts val="1275"/>
              </a:spcBef>
            </a:pPr>
            <a:r>
              <a:rPr lang="en-GB" altLang="en-PT"/>
              <a:t>eg. Chess &amp; backgammon are tiny subsets of the real world, yet their state spaces contain on the order of 10</a:t>
            </a:r>
            <a:r>
              <a:rPr lang="en-GB" altLang="en-PT" baseline="30000"/>
              <a:t>50</a:t>
            </a:r>
            <a:r>
              <a:rPr lang="en-GB" altLang="en-PT"/>
              <a:t>    to 10</a:t>
            </a:r>
            <a:r>
              <a:rPr lang="en-GB" altLang="en-PT" baseline="30000"/>
              <a:t>120</a:t>
            </a:r>
            <a:r>
              <a:rPr lang="en-GB" altLang="en-PT"/>
              <a:t>    states</a:t>
            </a:r>
          </a:p>
          <a:p>
            <a:pPr lvl="2">
              <a:spcBef>
                <a:spcPts val="1275"/>
              </a:spcBef>
            </a:pPr>
            <a:r>
              <a:rPr lang="en-GB" altLang="en-PT"/>
              <a:t>So it would be absurd to suppose that one must visit all these states in order to learn how to play the game.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>
            <a:extLst>
              <a:ext uri="{FF2B5EF4-FFF2-40B4-BE49-F238E27FC236}">
                <a16:creationId xmlns:a16="http://schemas.microsoft.com/office/drawing/2014/main" id="{A4856ABE-9F5C-A843-9785-3EE23A84E2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US" altLang="en-PT" sz="3400">
                <a:ea typeface="ＭＳ Ｐゴシック" panose="020B0600070205080204" pitchFamily="34" charset="-128"/>
              </a:rPr>
              <a:t>Generalization In Reinforcement Learning</a:t>
            </a:r>
            <a:endParaRPr lang="en-US" altLang="en-PT">
              <a:ea typeface="ＭＳ Ｐゴシック" panose="020B0600070205080204" pitchFamily="34" charset="-128"/>
            </a:endParaRPr>
          </a:p>
        </p:txBody>
      </p:sp>
      <p:sp>
        <p:nvSpPr>
          <p:cNvPr id="90114" name="Text Box 3">
            <a:extLst>
              <a:ext uri="{FF2B5EF4-FFF2-40B4-BE49-F238E27FC236}">
                <a16:creationId xmlns:a16="http://schemas.microsoft.com/office/drawing/2014/main" id="{DEB09FD0-776C-8D49-AAC7-659132A97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989" y="1882776"/>
            <a:ext cx="776922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2000"/>
              </a:lnSpc>
              <a:spcBef>
                <a:spcPts val="525"/>
              </a:spcBef>
              <a:buClrTx/>
              <a:buSzTx/>
              <a:buNone/>
            </a:pPr>
            <a:r>
              <a:rPr lang="en-GB" altLang="en-PT" sz="4400">
                <a:latin typeface="Times New Roman" panose="02020603050405020304" pitchFamily="18" charset="0"/>
              </a:rPr>
              <a:t>Implicit Representation</a:t>
            </a:r>
          </a:p>
        </p:txBody>
      </p:sp>
      <p:sp>
        <p:nvSpPr>
          <p:cNvPr id="90115" name="Rectangle 4">
            <a:extLst>
              <a:ext uri="{FF2B5EF4-FFF2-40B4-BE49-F238E27FC236}">
                <a16:creationId xmlns:a16="http://schemas.microsoft.com/office/drawing/2014/main" id="{2E140541-265F-874B-B2B4-CCDD12D9E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1" y="3657601"/>
            <a:ext cx="7769225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525"/>
              </a:spcBef>
            </a:pPr>
            <a:r>
              <a:rPr lang="en-GB" altLang="en-PT"/>
              <a:t>Overcome the explicit problem</a:t>
            </a:r>
          </a:p>
          <a:p>
            <a:pPr>
              <a:spcBef>
                <a:spcPts val="525"/>
              </a:spcBef>
            </a:pPr>
            <a:r>
              <a:rPr lang="en-GB" altLang="en-PT"/>
              <a:t>a form that allows one to calculate the output for any input, but that is much more compact than the tabular form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19E6D5B5-9C2E-AB4B-AA34-5723DFEB4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US" altLang="en-PT">
                <a:ea typeface="ＭＳ Ｐゴシック" panose="020B0600070205080204" pitchFamily="34" charset="-128"/>
              </a:rPr>
              <a:t>Weighted linear function</a:t>
            </a:r>
          </a:p>
        </p:txBody>
      </p:sp>
      <p:sp>
        <p:nvSpPr>
          <p:cNvPr id="91138" name="Text Box 3">
            <a:extLst>
              <a:ext uri="{FF2B5EF4-FFF2-40B4-BE49-F238E27FC236}">
                <a16:creationId xmlns:a16="http://schemas.microsoft.com/office/drawing/2014/main" id="{BD0D8E02-7796-C543-88D9-E65164385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989" y="1882776"/>
            <a:ext cx="776922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2000"/>
              </a:lnSpc>
              <a:spcBef>
                <a:spcPts val="525"/>
              </a:spcBef>
              <a:buClrTx/>
              <a:buSzTx/>
              <a:buNone/>
            </a:pPr>
            <a:endParaRPr lang="en-GB" altLang="en-PT" sz="4400">
              <a:latin typeface="Times New Roman" panose="02020603050405020304" pitchFamily="18" charset="0"/>
            </a:endParaRPr>
          </a:p>
        </p:txBody>
      </p:sp>
      <p:sp>
        <p:nvSpPr>
          <p:cNvPr id="91139" name="Rectangle 4">
            <a:extLst>
              <a:ext uri="{FF2B5EF4-FFF2-40B4-BE49-F238E27FC236}">
                <a16:creationId xmlns:a16="http://schemas.microsoft.com/office/drawing/2014/main" id="{80B86739-2C80-F04B-9B35-1F6B3DE99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1" y="2057401"/>
            <a:ext cx="7769225" cy="379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1013"/>
              </a:spcBef>
            </a:pPr>
            <a:r>
              <a:rPr lang="en-GB" altLang="en-PT"/>
              <a:t>For example , </a:t>
            </a:r>
          </a:p>
          <a:p>
            <a:pPr>
              <a:spcBef>
                <a:spcPts val="1013"/>
              </a:spcBef>
              <a:buNone/>
            </a:pPr>
            <a:r>
              <a:rPr lang="en-GB" altLang="en-PT"/>
              <a:t>an estimated utility function for game playing can be represented as a weighted linear function of a set of board features f</a:t>
            </a:r>
            <a:r>
              <a:rPr lang="en-GB" altLang="en-PT" baseline="-25000"/>
              <a:t>1</a:t>
            </a:r>
            <a:r>
              <a:rPr lang="en-GB" altLang="en-PT"/>
              <a:t>………f</a:t>
            </a:r>
            <a:r>
              <a:rPr lang="en-GB" altLang="en-PT" baseline="-25000"/>
              <a:t>n</a:t>
            </a:r>
            <a:r>
              <a:rPr lang="en-GB" altLang="en-PT"/>
              <a:t>:           	    </a:t>
            </a:r>
          </a:p>
          <a:p>
            <a:pPr algn="ctr">
              <a:spcBef>
                <a:spcPts val="1238"/>
              </a:spcBef>
              <a:buNone/>
            </a:pPr>
            <a:r>
              <a:rPr lang="en-GB" altLang="en-PT" i="1"/>
              <a:t>U(i) = w</a:t>
            </a:r>
            <a:r>
              <a:rPr lang="en-GB" altLang="en-PT" i="1" baseline="-25000"/>
              <a:t>1</a:t>
            </a:r>
            <a:r>
              <a:rPr lang="en-GB" altLang="en-PT" i="1"/>
              <a:t>f</a:t>
            </a:r>
            <a:r>
              <a:rPr lang="en-GB" altLang="en-PT" i="1" baseline="-25000"/>
              <a:t>1</a:t>
            </a:r>
            <a:r>
              <a:rPr lang="en-GB" altLang="en-PT" i="1"/>
              <a:t>(i)+w</a:t>
            </a:r>
            <a:r>
              <a:rPr lang="en-GB" altLang="en-PT" i="1" baseline="-25000"/>
              <a:t>2</a:t>
            </a:r>
            <a:r>
              <a:rPr lang="en-GB" altLang="en-PT" i="1"/>
              <a:t>f</a:t>
            </a:r>
            <a:r>
              <a:rPr lang="en-GB" altLang="en-PT" i="1" baseline="-25000"/>
              <a:t>2</a:t>
            </a:r>
            <a:r>
              <a:rPr lang="en-GB" altLang="en-PT" i="1"/>
              <a:t>(i)+….+w</a:t>
            </a:r>
            <a:r>
              <a:rPr lang="en-GB" altLang="en-PT" i="1" baseline="-25000"/>
              <a:t>n</a:t>
            </a:r>
            <a:r>
              <a:rPr lang="en-GB" altLang="en-PT" i="1"/>
              <a:t>f</a:t>
            </a:r>
            <a:r>
              <a:rPr lang="en-GB" altLang="en-PT" i="1" baseline="-25000"/>
              <a:t>n</a:t>
            </a:r>
            <a:r>
              <a:rPr lang="en-GB" altLang="en-PT" i="1"/>
              <a:t>(i)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>
            <a:extLst>
              <a:ext uri="{FF2B5EF4-FFF2-40B4-BE49-F238E27FC236}">
                <a16:creationId xmlns:a16="http://schemas.microsoft.com/office/drawing/2014/main" id="{E076E1F9-4DC8-BE4F-9AAD-862E52065A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GB" altLang="en-PT">
                <a:latin typeface="Times New Roman" panose="02020603050405020304" pitchFamily="18" charset="0"/>
                <a:ea typeface="ＭＳ Ｐゴシック" panose="020B0600070205080204" pitchFamily="34" charset="-128"/>
              </a:rPr>
              <a:t>Implicit Representation</a:t>
            </a:r>
            <a:endParaRPr lang="en-US" altLang="en-PT" b="1" u="sng">
              <a:solidFill>
                <a:schemeClr val="tx1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2162" name="Text Box 3">
            <a:extLst>
              <a:ext uri="{FF2B5EF4-FFF2-40B4-BE49-F238E27FC236}">
                <a16:creationId xmlns:a16="http://schemas.microsoft.com/office/drawing/2014/main" id="{CDB27626-59C0-1E49-AB44-7108945B9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989" y="1882776"/>
            <a:ext cx="776922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2000"/>
              </a:lnSpc>
              <a:spcBef>
                <a:spcPts val="525"/>
              </a:spcBef>
              <a:buClrTx/>
              <a:buSzTx/>
              <a:buNone/>
            </a:pPr>
            <a:endParaRPr lang="en-GB" altLang="en-PT" sz="4400">
              <a:latin typeface="Times New Roman" panose="02020603050405020304" pitchFamily="18" charset="0"/>
            </a:endParaRPr>
          </a:p>
        </p:txBody>
      </p:sp>
      <p:sp>
        <p:nvSpPr>
          <p:cNvPr id="92163" name="Rectangle 4">
            <a:extLst>
              <a:ext uri="{FF2B5EF4-FFF2-40B4-BE49-F238E27FC236}">
                <a16:creationId xmlns:a16="http://schemas.microsoft.com/office/drawing/2014/main" id="{BD2D778B-93B7-8940-81A6-B72F7390F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362201"/>
            <a:ext cx="7632700" cy="28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688"/>
              </a:spcBef>
            </a:pPr>
            <a:r>
              <a:rPr lang="en-GB" altLang="en-PT" sz="3100"/>
              <a:t>The utility function is characterized by </a:t>
            </a:r>
            <a:r>
              <a:rPr lang="en-GB" altLang="en-PT" sz="3100" i="1"/>
              <a:t>n</a:t>
            </a:r>
            <a:r>
              <a:rPr lang="en-GB" altLang="en-PT" sz="3100"/>
              <a:t> weights.</a:t>
            </a:r>
          </a:p>
          <a:p>
            <a:pPr>
              <a:spcBef>
                <a:spcPts val="688"/>
              </a:spcBef>
            </a:pPr>
            <a:r>
              <a:rPr lang="en-GB" altLang="en-PT" sz="3100"/>
              <a:t>A typical chess evaluation function might only have 10 weights, so this is enormous compression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>
            <a:extLst>
              <a:ext uri="{FF2B5EF4-FFF2-40B4-BE49-F238E27FC236}">
                <a16:creationId xmlns:a16="http://schemas.microsoft.com/office/drawing/2014/main" id="{B7B430B2-CF76-7349-B285-D46ED520E9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US" altLang="en-PT">
                <a:ea typeface="ＭＳ Ｐゴシック" panose="020B0600070205080204" pitchFamily="34" charset="-128"/>
              </a:rPr>
              <a:t>Compression</a:t>
            </a:r>
          </a:p>
        </p:txBody>
      </p:sp>
      <p:sp>
        <p:nvSpPr>
          <p:cNvPr id="93186" name="Rectangle 4">
            <a:extLst>
              <a:ext uri="{FF2B5EF4-FFF2-40B4-BE49-F238E27FC236}">
                <a16:creationId xmlns:a16="http://schemas.microsoft.com/office/drawing/2014/main" id="{31198E1B-2A42-4F40-9C03-992A95BD6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1" y="2057400"/>
            <a:ext cx="77184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688"/>
              </a:spcBef>
            </a:pPr>
            <a:r>
              <a:rPr lang="en-GB" altLang="en-PT" sz="3100"/>
              <a:t>enormous compression : achieved by an implicit representation allows the learning agents to generalize from states it has visited to states it has not visited</a:t>
            </a:r>
          </a:p>
          <a:p>
            <a:pPr>
              <a:spcBef>
                <a:spcPts val="688"/>
              </a:spcBef>
            </a:pPr>
            <a:r>
              <a:rPr lang="en-GB" altLang="en-PT" sz="3100"/>
              <a:t>the most important aspect : it allows for inductive generalization over input states.</a:t>
            </a:r>
          </a:p>
          <a:p>
            <a:pPr>
              <a:spcBef>
                <a:spcPts val="688"/>
              </a:spcBef>
            </a:pPr>
            <a:r>
              <a:rPr lang="en-GB" altLang="en-PT" sz="3100"/>
              <a:t>Therefore, such method are said to perform input generalization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>
            <a:extLst>
              <a:ext uri="{FF2B5EF4-FFF2-40B4-BE49-F238E27FC236}">
                <a16:creationId xmlns:a16="http://schemas.microsoft.com/office/drawing/2014/main" id="{72A85465-5FB0-FD4C-A7E4-8CE2ACC093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US" altLang="en-PT">
                <a:ea typeface="ＭＳ Ｐゴシック" panose="020B0600070205080204" pitchFamily="34" charset="-128"/>
              </a:rPr>
              <a:t>Cart pole</a:t>
            </a:r>
          </a:p>
        </p:txBody>
      </p:sp>
      <p:pic>
        <p:nvPicPr>
          <p:cNvPr id="94210" name="Picture 4">
            <a:extLst>
              <a:ext uri="{FF2B5EF4-FFF2-40B4-BE49-F238E27FC236}">
                <a16:creationId xmlns:a16="http://schemas.microsoft.com/office/drawing/2014/main" id="{AE57EB3F-FF59-3F4F-9CD2-364C555E05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2438400"/>
            <a:ext cx="2778125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1" name="Rectangle 5">
            <a:extLst>
              <a:ext uri="{FF2B5EF4-FFF2-40B4-BE49-F238E27FC236}">
                <a16:creationId xmlns:a16="http://schemas.microsoft.com/office/drawing/2014/main" id="{1AFC59EF-8D51-744B-8EFC-44A310468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1" y="2362201"/>
            <a:ext cx="3806825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688"/>
              </a:spcBef>
            </a:pPr>
            <a:r>
              <a:rPr lang="en-GB" altLang="en-PT" sz="3100"/>
              <a:t>The cart pole problem:</a:t>
            </a:r>
          </a:p>
          <a:p>
            <a:pPr>
              <a:spcBef>
                <a:spcPts val="688"/>
              </a:spcBef>
            </a:pPr>
            <a:r>
              <a:rPr lang="en-GB" altLang="en-PT" sz="3100"/>
              <a:t>set up the problem of balancing a long pole upright on the top of a moving cart.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4">
            <a:extLst>
              <a:ext uri="{FF2B5EF4-FFF2-40B4-BE49-F238E27FC236}">
                <a16:creationId xmlns:a16="http://schemas.microsoft.com/office/drawing/2014/main" id="{91D6A6BE-5880-784D-90B8-A93D2FD44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362201"/>
            <a:ext cx="7697788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688"/>
              </a:spcBef>
            </a:pPr>
            <a:r>
              <a:rPr lang="en-GB" altLang="en-PT" sz="3000"/>
              <a:t>The cart can be jerked left or right by a controller that observes x, x</a:t>
            </a:r>
            <a:r>
              <a:rPr lang="en-GB" altLang="en-US" sz="3000"/>
              <a:t>’</a:t>
            </a:r>
            <a:r>
              <a:rPr lang="en-GB" altLang="en-PT" sz="3000"/>
              <a:t>, </a:t>
            </a:r>
            <a:r>
              <a:rPr lang="en-GB" altLang="en-PT" sz="3000">
                <a:latin typeface="Symbol" pitchFamily="2" charset="2"/>
              </a:rPr>
              <a:t>q</a:t>
            </a:r>
            <a:r>
              <a:rPr lang="en-GB" altLang="en-PT" sz="3000"/>
              <a:t>, and </a:t>
            </a:r>
            <a:r>
              <a:rPr lang="en-GB" altLang="en-PT" sz="3000">
                <a:latin typeface="Symbol" pitchFamily="2" charset="2"/>
              </a:rPr>
              <a:t>q</a:t>
            </a:r>
            <a:r>
              <a:rPr lang="en-GB" altLang="en-US" sz="3000"/>
              <a:t>’</a:t>
            </a:r>
            <a:endParaRPr lang="en-GB" altLang="ja-JP" sz="3000">
              <a:latin typeface="Symbol" pitchFamily="2" charset="2"/>
            </a:endParaRPr>
          </a:p>
          <a:p>
            <a:pPr>
              <a:spcBef>
                <a:spcPts val="75"/>
              </a:spcBef>
            </a:pPr>
            <a:r>
              <a:rPr lang="en-GB" altLang="en-PT" sz="3000"/>
              <a:t>the earliest work on learning for this problem was carried out by Michie and Chambers(1968)</a:t>
            </a:r>
          </a:p>
          <a:p>
            <a:pPr>
              <a:spcBef>
                <a:spcPts val="75"/>
              </a:spcBef>
            </a:pPr>
            <a:r>
              <a:rPr lang="en-GB" altLang="en-PT" sz="3000"/>
              <a:t>their BOXES algorithm was able to balance the pole for over an hour after only about 30 trials.</a:t>
            </a:r>
            <a:endParaRPr lang="en-GB" altLang="en-PT" sz="2600"/>
          </a:p>
        </p:txBody>
      </p:sp>
      <p:sp>
        <p:nvSpPr>
          <p:cNvPr id="95234" name="Rectangle 5">
            <a:extLst>
              <a:ext uri="{FF2B5EF4-FFF2-40B4-BE49-F238E27FC236}">
                <a16:creationId xmlns:a16="http://schemas.microsoft.com/office/drawing/2014/main" id="{6FF75A65-A312-7D49-8473-2169393C74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P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ext Box 3">
            <a:extLst>
              <a:ext uri="{FF2B5EF4-FFF2-40B4-BE49-F238E27FC236}">
                <a16:creationId xmlns:a16="http://schemas.microsoft.com/office/drawing/2014/main" id="{89AB2CE3-D005-684C-9720-860CE319C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1" y="1524001"/>
            <a:ext cx="776922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2000"/>
              </a:lnSpc>
              <a:spcBef>
                <a:spcPts val="525"/>
              </a:spcBef>
              <a:buClrTx/>
              <a:buSzTx/>
              <a:buNone/>
            </a:pPr>
            <a:r>
              <a:rPr lang="en-GB" altLang="en-PT" sz="4400" b="1" u="sng">
                <a:latin typeface="Times New Roman" panose="02020603050405020304" pitchFamily="18" charset="0"/>
              </a:rPr>
              <a:t>Input Generalisation</a:t>
            </a:r>
            <a:endParaRPr lang="en-GB" altLang="en-PT" sz="4400">
              <a:latin typeface="Times New Roman" panose="02020603050405020304" pitchFamily="18" charset="0"/>
            </a:endParaRPr>
          </a:p>
        </p:txBody>
      </p:sp>
      <p:sp>
        <p:nvSpPr>
          <p:cNvPr id="96258" name="Rectangle 4">
            <a:extLst>
              <a:ext uri="{FF2B5EF4-FFF2-40B4-BE49-F238E27FC236}">
                <a16:creationId xmlns:a16="http://schemas.microsoft.com/office/drawing/2014/main" id="{58D50F0E-8719-E94E-9304-E30D83799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2026" y="2743200"/>
            <a:ext cx="7769225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688"/>
              </a:spcBef>
            </a:pPr>
            <a:r>
              <a:rPr lang="en-GB" altLang="en-PT" sz="2800"/>
              <a:t>The algorithm first discretized the 4-dimensional state into boxes, hence the name</a:t>
            </a:r>
          </a:p>
          <a:p>
            <a:pPr>
              <a:spcBef>
                <a:spcPts val="688"/>
              </a:spcBef>
            </a:pPr>
            <a:r>
              <a:rPr lang="en-GB" altLang="en-PT" sz="2800"/>
              <a:t>it then ran trials until the pole fell over or the cart hit the end of the track.</a:t>
            </a:r>
          </a:p>
          <a:p>
            <a:pPr>
              <a:spcBef>
                <a:spcPts val="688"/>
              </a:spcBef>
            </a:pPr>
            <a:r>
              <a:rPr lang="en-GB" altLang="en-PT" sz="2800"/>
              <a:t>Negative reinforcement was associated with the final action in the final box and then propagated back through the sequence</a:t>
            </a:r>
          </a:p>
        </p:txBody>
      </p:sp>
      <p:sp>
        <p:nvSpPr>
          <p:cNvPr id="96259" name="Title 4">
            <a:extLst>
              <a:ext uri="{FF2B5EF4-FFF2-40B4-BE49-F238E27FC236}">
                <a16:creationId xmlns:a16="http://schemas.microsoft.com/office/drawing/2014/main" id="{F0270F1C-F8C4-0F42-85C9-2CCB5535A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PT">
                <a:ea typeface="ＭＳ Ｐゴシック" panose="020B0600070205080204" pitchFamily="34" charset="-128"/>
              </a:rPr>
              <a:t>Generalization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Oval 2">
            <a:extLst>
              <a:ext uri="{FF2B5EF4-FFF2-40B4-BE49-F238E27FC236}">
                <a16:creationId xmlns:a16="http://schemas.microsoft.com/office/drawing/2014/main" id="{3B77F67E-3C89-3148-9810-892128C56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838200"/>
            <a:ext cx="13716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Start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23554" name="Oval 3">
            <a:extLst>
              <a:ext uri="{FF2B5EF4-FFF2-40B4-BE49-F238E27FC236}">
                <a16:creationId xmlns:a16="http://schemas.microsoft.com/office/drawing/2014/main" id="{A710D65A-8BEA-EB4B-9BA7-086795454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914400"/>
            <a:ext cx="838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2</a:t>
            </a:r>
          </a:p>
        </p:txBody>
      </p:sp>
      <p:cxnSp>
        <p:nvCxnSpPr>
          <p:cNvPr id="23555" name="AutoShape 4">
            <a:extLst>
              <a:ext uri="{FF2B5EF4-FFF2-40B4-BE49-F238E27FC236}">
                <a16:creationId xmlns:a16="http://schemas.microsoft.com/office/drawing/2014/main" id="{17A252BA-5827-A140-A6F2-49E2AC75FF9E}"/>
              </a:ext>
            </a:extLst>
          </p:cNvPr>
          <p:cNvCxnSpPr>
            <a:cxnSpLocks noChangeShapeType="1"/>
            <a:stCxn id="23553" idx="6"/>
            <a:endCxn id="23554" idx="2"/>
          </p:cNvCxnSpPr>
          <p:nvPr/>
        </p:nvCxnSpPr>
        <p:spPr bwMode="auto">
          <a:xfrm>
            <a:off x="3124200" y="1257300"/>
            <a:ext cx="33528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3556" name="Group 5">
            <a:extLst>
              <a:ext uri="{FF2B5EF4-FFF2-40B4-BE49-F238E27FC236}">
                <a16:creationId xmlns:a16="http://schemas.microsoft.com/office/drawing/2014/main" id="{DC7C6931-B4E0-A341-8A55-9967AB0FB55B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685800"/>
            <a:ext cx="4953000" cy="5638800"/>
            <a:chOff x="2112" y="576"/>
            <a:chExt cx="1008" cy="960"/>
          </a:xfrm>
        </p:grpSpPr>
        <p:sp>
          <p:nvSpPr>
            <p:cNvPr id="23577" name="Line 6">
              <a:extLst>
                <a:ext uri="{FF2B5EF4-FFF2-40B4-BE49-F238E27FC236}">
                  <a16:creationId xmlns:a16="http://schemas.microsoft.com/office/drawing/2014/main" id="{1E17752D-F01C-2E46-86A6-6A8C50A028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57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3578" name="Line 7">
              <a:extLst>
                <a:ext uri="{FF2B5EF4-FFF2-40B4-BE49-F238E27FC236}">
                  <a16:creationId xmlns:a16="http://schemas.microsoft.com/office/drawing/2014/main" id="{A2748F30-BED1-704F-8AB9-7D484D1BF6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53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3579" name="Line 8">
              <a:extLst>
                <a:ext uri="{FF2B5EF4-FFF2-40B4-BE49-F238E27FC236}">
                  <a16:creationId xmlns:a16="http://schemas.microsoft.com/office/drawing/2014/main" id="{F262014D-799D-484D-8AA1-37C20D38F5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57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3580" name="Line 9">
              <a:extLst>
                <a:ext uri="{FF2B5EF4-FFF2-40B4-BE49-F238E27FC236}">
                  <a16:creationId xmlns:a16="http://schemas.microsoft.com/office/drawing/2014/main" id="{73C23AC4-CEA1-5441-B397-845C03D934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81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3581" name="Line 10">
              <a:extLst>
                <a:ext uri="{FF2B5EF4-FFF2-40B4-BE49-F238E27FC236}">
                  <a16:creationId xmlns:a16="http://schemas.microsoft.com/office/drawing/2014/main" id="{3A00E4ED-17E5-E94A-BF67-6E645B75C1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816"/>
              <a:ext cx="720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3582" name="Line 11">
              <a:extLst>
                <a:ext uri="{FF2B5EF4-FFF2-40B4-BE49-F238E27FC236}">
                  <a16:creationId xmlns:a16="http://schemas.microsoft.com/office/drawing/2014/main" id="{A95D6950-28D1-4749-9008-B09635B0CE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056"/>
              <a:ext cx="384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3583" name="Line 12">
              <a:extLst>
                <a:ext uri="{FF2B5EF4-FFF2-40B4-BE49-F238E27FC236}">
                  <a16:creationId xmlns:a16="http://schemas.microsoft.com/office/drawing/2014/main" id="{FE823435-FB13-1B47-A1FD-F784386693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296"/>
              <a:ext cx="672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3584" name="Line 13">
              <a:extLst>
                <a:ext uri="{FF2B5EF4-FFF2-40B4-BE49-F238E27FC236}">
                  <a16:creationId xmlns:a16="http://schemas.microsoft.com/office/drawing/2014/main" id="{D5921336-7F05-3C43-82DF-9246184955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056"/>
              <a:ext cx="0" cy="24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</p:grpSp>
      <p:sp>
        <p:nvSpPr>
          <p:cNvPr id="23557" name="Oval 14">
            <a:extLst>
              <a:ext uri="{FF2B5EF4-FFF2-40B4-BE49-F238E27FC236}">
                <a16:creationId xmlns:a16="http://schemas.microsoft.com/office/drawing/2014/main" id="{0CA4259E-493B-F24D-AA08-3FFA02BF7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438400"/>
            <a:ext cx="838200" cy="838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3558" name="Oval 15">
            <a:extLst>
              <a:ext uri="{FF2B5EF4-FFF2-40B4-BE49-F238E27FC236}">
                <a16:creationId xmlns:a16="http://schemas.microsoft.com/office/drawing/2014/main" id="{9F3696F8-2207-B746-B307-53A4B2505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4384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3559" name="Oval 16">
            <a:extLst>
              <a:ext uri="{FF2B5EF4-FFF2-40B4-BE49-F238E27FC236}">
                <a16:creationId xmlns:a16="http://schemas.microsoft.com/office/drawing/2014/main" id="{D8264E5B-5F36-AF43-94E0-00C6BA2F2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1816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3560" name="Oval 17">
            <a:extLst>
              <a:ext uri="{FF2B5EF4-FFF2-40B4-BE49-F238E27FC236}">
                <a16:creationId xmlns:a16="http://schemas.microsoft.com/office/drawing/2014/main" id="{E2726284-73CA-AF41-ADE9-F0AF896FB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181600"/>
            <a:ext cx="12954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Goal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23561" name="Oval 18">
            <a:extLst>
              <a:ext uri="{FF2B5EF4-FFF2-40B4-BE49-F238E27FC236}">
                <a16:creationId xmlns:a16="http://schemas.microsoft.com/office/drawing/2014/main" id="{2C093149-CC70-1C4B-B5D8-CB45E1A6C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7338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3562" name="Oval 19">
            <a:extLst>
              <a:ext uri="{FF2B5EF4-FFF2-40B4-BE49-F238E27FC236}">
                <a16:creationId xmlns:a16="http://schemas.microsoft.com/office/drawing/2014/main" id="{08705FFF-D2EF-9945-86B5-33044B52C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8</a:t>
            </a:r>
          </a:p>
        </p:txBody>
      </p:sp>
      <p:cxnSp>
        <p:nvCxnSpPr>
          <p:cNvPr id="23563" name="AutoShape 20">
            <a:extLst>
              <a:ext uri="{FF2B5EF4-FFF2-40B4-BE49-F238E27FC236}">
                <a16:creationId xmlns:a16="http://schemas.microsoft.com/office/drawing/2014/main" id="{1CC0E92B-25B9-2043-BB75-D07393C81221}"/>
              </a:ext>
            </a:extLst>
          </p:cNvPr>
          <p:cNvCxnSpPr>
            <a:cxnSpLocks noChangeShapeType="1"/>
            <a:stCxn id="23554" idx="3"/>
            <a:endCxn id="23553" idx="5"/>
          </p:cNvCxnSpPr>
          <p:nvPr/>
        </p:nvCxnSpPr>
        <p:spPr bwMode="auto">
          <a:xfrm flipH="1" flipV="1">
            <a:off x="2922588" y="1554163"/>
            <a:ext cx="367665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4" name="AutoShape 21">
            <a:extLst>
              <a:ext uri="{FF2B5EF4-FFF2-40B4-BE49-F238E27FC236}">
                <a16:creationId xmlns:a16="http://schemas.microsoft.com/office/drawing/2014/main" id="{4AAC97BB-DEAC-BB4B-97E5-B75B241C279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438900" y="20955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5" name="AutoShape 22">
            <a:extLst>
              <a:ext uri="{FF2B5EF4-FFF2-40B4-BE49-F238E27FC236}">
                <a16:creationId xmlns:a16="http://schemas.microsoft.com/office/drawing/2014/main" id="{0355CAE3-3B96-9140-9F39-5909E58F564C}"/>
              </a:ext>
            </a:extLst>
          </p:cNvPr>
          <p:cNvCxnSpPr>
            <a:cxnSpLocks noChangeShapeType="1"/>
            <a:stCxn id="23557" idx="7"/>
            <a:endCxn id="23554" idx="5"/>
          </p:cNvCxnSpPr>
          <p:nvPr/>
        </p:nvCxnSpPr>
        <p:spPr bwMode="auto">
          <a:xfrm rot="16200000">
            <a:off x="6727826" y="2095501"/>
            <a:ext cx="9302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6" name="AutoShape 23">
            <a:extLst>
              <a:ext uri="{FF2B5EF4-FFF2-40B4-BE49-F238E27FC236}">
                <a16:creationId xmlns:a16="http://schemas.microsoft.com/office/drawing/2014/main" id="{6CF26246-5C91-BD4A-8A8A-91D2A0783622}"/>
              </a:ext>
            </a:extLst>
          </p:cNvPr>
          <p:cNvCxnSpPr>
            <a:cxnSpLocks noChangeShapeType="1"/>
            <a:stCxn id="23557" idx="3"/>
            <a:endCxn id="23561" idx="1"/>
          </p:cNvCxnSpPr>
          <p:nvPr/>
        </p:nvCxnSpPr>
        <p:spPr bwMode="auto">
          <a:xfrm rot="5400000">
            <a:off x="6248401" y="3505201"/>
            <a:ext cx="701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7" name="AutoShape 24">
            <a:extLst>
              <a:ext uri="{FF2B5EF4-FFF2-40B4-BE49-F238E27FC236}">
                <a16:creationId xmlns:a16="http://schemas.microsoft.com/office/drawing/2014/main" id="{9A740D04-9547-0847-A6BA-8B659D64CB27}"/>
              </a:ext>
            </a:extLst>
          </p:cNvPr>
          <p:cNvCxnSpPr>
            <a:cxnSpLocks noChangeShapeType="1"/>
            <a:stCxn id="23561" idx="7"/>
            <a:endCxn id="23557" idx="5"/>
          </p:cNvCxnSpPr>
          <p:nvPr/>
        </p:nvCxnSpPr>
        <p:spPr bwMode="auto">
          <a:xfrm flipV="1">
            <a:off x="7192963" y="3154364"/>
            <a:ext cx="0" cy="701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8" name="AutoShape 25">
            <a:extLst>
              <a:ext uri="{FF2B5EF4-FFF2-40B4-BE49-F238E27FC236}">
                <a16:creationId xmlns:a16="http://schemas.microsoft.com/office/drawing/2014/main" id="{9EE971F2-91BD-5B44-B8C6-C4700845E084}"/>
              </a:ext>
            </a:extLst>
          </p:cNvPr>
          <p:cNvCxnSpPr>
            <a:cxnSpLocks noChangeShapeType="1"/>
            <a:stCxn id="23561" idx="2"/>
            <a:endCxn id="23562" idx="6"/>
          </p:cNvCxnSpPr>
          <p:nvPr/>
        </p:nvCxnSpPr>
        <p:spPr bwMode="auto">
          <a:xfrm flipH="1">
            <a:off x="5638800" y="4152900"/>
            <a:ext cx="838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9" name="AutoShape 26">
            <a:extLst>
              <a:ext uri="{FF2B5EF4-FFF2-40B4-BE49-F238E27FC236}">
                <a16:creationId xmlns:a16="http://schemas.microsoft.com/office/drawing/2014/main" id="{78E867A8-866E-7E42-BF90-557E1786BD63}"/>
              </a:ext>
            </a:extLst>
          </p:cNvPr>
          <p:cNvCxnSpPr>
            <a:cxnSpLocks noChangeShapeType="1"/>
            <a:stCxn id="23562" idx="5"/>
            <a:endCxn id="23561" idx="3"/>
          </p:cNvCxnSpPr>
          <p:nvPr/>
        </p:nvCxnSpPr>
        <p:spPr bwMode="auto">
          <a:xfrm>
            <a:off x="5516564" y="4449763"/>
            <a:ext cx="1082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0" name="AutoShape 27">
            <a:extLst>
              <a:ext uri="{FF2B5EF4-FFF2-40B4-BE49-F238E27FC236}">
                <a16:creationId xmlns:a16="http://schemas.microsoft.com/office/drawing/2014/main" id="{484F0F12-B43E-FB48-A7CA-FCC104B12198}"/>
              </a:ext>
            </a:extLst>
          </p:cNvPr>
          <p:cNvCxnSpPr>
            <a:cxnSpLocks noChangeShapeType="1"/>
            <a:stCxn id="23558" idx="5"/>
            <a:endCxn id="23557" idx="3"/>
          </p:cNvCxnSpPr>
          <p:nvPr/>
        </p:nvCxnSpPr>
        <p:spPr bwMode="auto">
          <a:xfrm>
            <a:off x="3840164" y="3154363"/>
            <a:ext cx="27590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1" name="AutoShape 28">
            <a:extLst>
              <a:ext uri="{FF2B5EF4-FFF2-40B4-BE49-F238E27FC236}">
                <a16:creationId xmlns:a16="http://schemas.microsoft.com/office/drawing/2014/main" id="{A606A955-8D5C-524A-8A8F-5A6DB63F6ED2}"/>
              </a:ext>
            </a:extLst>
          </p:cNvPr>
          <p:cNvCxnSpPr>
            <a:cxnSpLocks noChangeShapeType="1"/>
            <a:stCxn id="23557" idx="2"/>
            <a:endCxn id="23558" idx="6"/>
          </p:cNvCxnSpPr>
          <p:nvPr/>
        </p:nvCxnSpPr>
        <p:spPr bwMode="auto">
          <a:xfrm flipH="1">
            <a:off x="3962400" y="2857500"/>
            <a:ext cx="2514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2" name="AutoShape 29">
            <a:extLst>
              <a:ext uri="{FF2B5EF4-FFF2-40B4-BE49-F238E27FC236}">
                <a16:creationId xmlns:a16="http://schemas.microsoft.com/office/drawing/2014/main" id="{29C605A7-22C1-CF49-9D23-6B27FD19507D}"/>
              </a:ext>
            </a:extLst>
          </p:cNvPr>
          <p:cNvCxnSpPr>
            <a:cxnSpLocks noChangeShapeType="1"/>
            <a:stCxn id="23558" idx="3"/>
            <a:endCxn id="23559" idx="1"/>
          </p:cNvCxnSpPr>
          <p:nvPr/>
        </p:nvCxnSpPr>
        <p:spPr bwMode="auto">
          <a:xfrm>
            <a:off x="3246438" y="3154364"/>
            <a:ext cx="0" cy="2149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3" name="AutoShape 30">
            <a:extLst>
              <a:ext uri="{FF2B5EF4-FFF2-40B4-BE49-F238E27FC236}">
                <a16:creationId xmlns:a16="http://schemas.microsoft.com/office/drawing/2014/main" id="{1D6A2016-D815-3644-AAF3-8F7D45C418BA}"/>
              </a:ext>
            </a:extLst>
          </p:cNvPr>
          <p:cNvCxnSpPr>
            <a:cxnSpLocks noChangeShapeType="1"/>
            <a:stCxn id="23559" idx="7"/>
            <a:endCxn id="23558" idx="5"/>
          </p:cNvCxnSpPr>
          <p:nvPr/>
        </p:nvCxnSpPr>
        <p:spPr bwMode="auto">
          <a:xfrm flipV="1">
            <a:off x="3840163" y="3154364"/>
            <a:ext cx="0" cy="2149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74" name="Text Box 31">
            <a:extLst>
              <a:ext uri="{FF2B5EF4-FFF2-40B4-BE49-F238E27FC236}">
                <a16:creationId xmlns:a16="http://schemas.microsoft.com/office/drawing/2014/main" id="{F8EE05DE-CCE8-B643-BC03-194B94DCE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57201"/>
            <a:ext cx="2438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2400">
                <a:latin typeface="Arial" panose="020B0604020202020204" pitchFamily="34" charset="0"/>
              </a:rPr>
              <a:t>By chance, S3 was picked next…</a:t>
            </a:r>
          </a:p>
        </p:txBody>
      </p:sp>
      <p:cxnSp>
        <p:nvCxnSpPr>
          <p:cNvPr id="23575" name="AutoShape 32">
            <a:extLst>
              <a:ext uri="{FF2B5EF4-FFF2-40B4-BE49-F238E27FC236}">
                <a16:creationId xmlns:a16="http://schemas.microsoft.com/office/drawing/2014/main" id="{22A3ACCF-D638-3441-97AA-834495D0FF69}"/>
              </a:ext>
            </a:extLst>
          </p:cNvPr>
          <p:cNvCxnSpPr>
            <a:cxnSpLocks noChangeShapeType="1"/>
            <a:stCxn id="23559" idx="5"/>
            <a:endCxn id="23560" idx="3"/>
          </p:cNvCxnSpPr>
          <p:nvPr/>
        </p:nvCxnSpPr>
        <p:spPr bwMode="auto">
          <a:xfrm>
            <a:off x="3840163" y="5897563"/>
            <a:ext cx="38925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6" name="AutoShape 33">
            <a:extLst>
              <a:ext uri="{FF2B5EF4-FFF2-40B4-BE49-F238E27FC236}">
                <a16:creationId xmlns:a16="http://schemas.microsoft.com/office/drawing/2014/main" id="{5E3EEB93-1694-0E43-8C82-8458378716F7}"/>
              </a:ext>
            </a:extLst>
          </p:cNvPr>
          <p:cNvCxnSpPr>
            <a:cxnSpLocks noChangeShapeType="1"/>
            <a:stCxn id="23560" idx="2"/>
            <a:endCxn id="23559" idx="6"/>
          </p:cNvCxnSpPr>
          <p:nvPr/>
        </p:nvCxnSpPr>
        <p:spPr bwMode="auto">
          <a:xfrm flipH="1">
            <a:off x="3962400" y="5600700"/>
            <a:ext cx="35814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>
            <a:extLst>
              <a:ext uri="{FF2B5EF4-FFF2-40B4-BE49-F238E27FC236}">
                <a16:creationId xmlns:a16="http://schemas.microsoft.com/office/drawing/2014/main" id="{46DCAEAC-497D-3846-8DB9-FBAE33637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05800" cy="1143000"/>
          </a:xfrm>
          <a:noFill/>
        </p:spPr>
        <p:txBody>
          <a:bodyPr/>
          <a:lstStyle/>
          <a:p>
            <a:r>
              <a:rPr lang="en-GB" altLang="en-PT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Input Generalisation</a:t>
            </a:r>
            <a:endParaRPr lang="en-US" altLang="en-PT" b="1" u="sng">
              <a:solidFill>
                <a:schemeClr val="tx1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7282" name="Text Box 3">
            <a:extLst>
              <a:ext uri="{FF2B5EF4-FFF2-40B4-BE49-F238E27FC236}">
                <a16:creationId xmlns:a16="http://schemas.microsoft.com/office/drawing/2014/main" id="{9298C89F-9048-824B-8524-30D91C2CE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1" y="1524001"/>
            <a:ext cx="776922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tabLst>
                <a:tab pos="815975" algn="l"/>
                <a:tab pos="1633538" algn="l"/>
                <a:tab pos="2449513" algn="l"/>
                <a:tab pos="3265488" algn="l"/>
                <a:tab pos="4081463" algn="l"/>
                <a:tab pos="4899025" algn="l"/>
                <a:tab pos="5715000" algn="l"/>
                <a:tab pos="6530975" algn="l"/>
                <a:tab pos="6840538" algn="l"/>
                <a:tab pos="6911975" algn="l"/>
                <a:tab pos="7239000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2000"/>
              </a:lnSpc>
              <a:spcBef>
                <a:spcPts val="525"/>
              </a:spcBef>
              <a:buClrTx/>
              <a:buSzTx/>
              <a:buNone/>
            </a:pPr>
            <a:endParaRPr lang="en-GB" altLang="en-PT" sz="4400">
              <a:latin typeface="Times New Roman" panose="02020603050405020304" pitchFamily="18" charset="0"/>
            </a:endParaRPr>
          </a:p>
        </p:txBody>
      </p:sp>
      <p:sp>
        <p:nvSpPr>
          <p:cNvPr id="97283" name="Rectangle 4">
            <a:extLst>
              <a:ext uri="{FF2B5EF4-FFF2-40B4-BE49-F238E27FC236}">
                <a16:creationId xmlns:a16="http://schemas.microsoft.com/office/drawing/2014/main" id="{094EBC05-E4EF-3343-AA52-20A81226A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1" y="2286001"/>
            <a:ext cx="7769225" cy="34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6800" rIns="18000" bIns="46800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688"/>
              </a:spcBef>
            </a:pPr>
            <a:r>
              <a:rPr lang="en-GB" altLang="en-PT" sz="3100"/>
              <a:t>The discretization causes some problems when the apparatus was initialized in a different position</a:t>
            </a:r>
          </a:p>
          <a:p>
            <a:pPr>
              <a:spcBef>
                <a:spcPts val="688"/>
              </a:spcBef>
            </a:pPr>
            <a:r>
              <a:rPr lang="en-GB" altLang="en-PT" sz="3100"/>
              <a:t>improvement : using the algorithm that adaptively partitions that state space according to the observed variation in the reward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Oval 2">
            <a:extLst>
              <a:ext uri="{FF2B5EF4-FFF2-40B4-BE49-F238E27FC236}">
                <a16:creationId xmlns:a16="http://schemas.microsoft.com/office/drawing/2014/main" id="{8B60BEBC-5A47-8341-9B99-64097A672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838200"/>
            <a:ext cx="13716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Start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24578" name="Oval 3">
            <a:extLst>
              <a:ext uri="{FF2B5EF4-FFF2-40B4-BE49-F238E27FC236}">
                <a16:creationId xmlns:a16="http://schemas.microsoft.com/office/drawing/2014/main" id="{1661F3E2-563F-2C41-9346-DBEF356C4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914400"/>
            <a:ext cx="838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2</a:t>
            </a:r>
          </a:p>
        </p:txBody>
      </p:sp>
      <p:cxnSp>
        <p:nvCxnSpPr>
          <p:cNvPr id="24579" name="AutoShape 4">
            <a:extLst>
              <a:ext uri="{FF2B5EF4-FFF2-40B4-BE49-F238E27FC236}">
                <a16:creationId xmlns:a16="http://schemas.microsoft.com/office/drawing/2014/main" id="{69E72FFA-5975-4F48-822F-97048B4E569C}"/>
              </a:ext>
            </a:extLst>
          </p:cNvPr>
          <p:cNvCxnSpPr>
            <a:cxnSpLocks noChangeShapeType="1"/>
            <a:stCxn id="24577" idx="6"/>
            <a:endCxn id="24578" idx="2"/>
          </p:cNvCxnSpPr>
          <p:nvPr/>
        </p:nvCxnSpPr>
        <p:spPr bwMode="auto">
          <a:xfrm>
            <a:off x="3124200" y="1257300"/>
            <a:ext cx="33528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4580" name="Group 5">
            <a:extLst>
              <a:ext uri="{FF2B5EF4-FFF2-40B4-BE49-F238E27FC236}">
                <a16:creationId xmlns:a16="http://schemas.microsoft.com/office/drawing/2014/main" id="{5FAE0861-544D-5445-BA4B-48FD0277BE04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685800"/>
            <a:ext cx="4953000" cy="5638800"/>
            <a:chOff x="2112" y="576"/>
            <a:chExt cx="1008" cy="960"/>
          </a:xfrm>
        </p:grpSpPr>
        <p:sp>
          <p:nvSpPr>
            <p:cNvPr id="24601" name="Line 6">
              <a:extLst>
                <a:ext uri="{FF2B5EF4-FFF2-40B4-BE49-F238E27FC236}">
                  <a16:creationId xmlns:a16="http://schemas.microsoft.com/office/drawing/2014/main" id="{97349782-E0C4-B24C-85AE-E1DC859CB7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57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4602" name="Line 7">
              <a:extLst>
                <a:ext uri="{FF2B5EF4-FFF2-40B4-BE49-F238E27FC236}">
                  <a16:creationId xmlns:a16="http://schemas.microsoft.com/office/drawing/2014/main" id="{6322540F-1D96-EC40-AC2F-6E203A7A55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536"/>
              <a:ext cx="1008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4603" name="Line 8">
              <a:extLst>
                <a:ext uri="{FF2B5EF4-FFF2-40B4-BE49-F238E27FC236}">
                  <a16:creationId xmlns:a16="http://schemas.microsoft.com/office/drawing/2014/main" id="{5DD5142B-953C-AE44-BF11-1D760B9EF6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57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4604" name="Line 9">
              <a:extLst>
                <a:ext uri="{FF2B5EF4-FFF2-40B4-BE49-F238E27FC236}">
                  <a16:creationId xmlns:a16="http://schemas.microsoft.com/office/drawing/2014/main" id="{521ADFA7-8A01-4A41-88E8-D566335DD5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816"/>
              <a:ext cx="0" cy="72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4605" name="Line 10">
              <a:extLst>
                <a:ext uri="{FF2B5EF4-FFF2-40B4-BE49-F238E27FC236}">
                  <a16:creationId xmlns:a16="http://schemas.microsoft.com/office/drawing/2014/main" id="{2D291C13-36CA-B74C-964C-E4FC79A850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816"/>
              <a:ext cx="720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4606" name="Line 11">
              <a:extLst>
                <a:ext uri="{FF2B5EF4-FFF2-40B4-BE49-F238E27FC236}">
                  <a16:creationId xmlns:a16="http://schemas.microsoft.com/office/drawing/2014/main" id="{7673A48C-C237-0144-9352-7F0FE6F82C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056"/>
              <a:ext cx="384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4607" name="Line 12">
              <a:extLst>
                <a:ext uri="{FF2B5EF4-FFF2-40B4-BE49-F238E27FC236}">
                  <a16:creationId xmlns:a16="http://schemas.microsoft.com/office/drawing/2014/main" id="{002DD2CB-0A5C-7A47-A02A-BD7414623E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296"/>
              <a:ext cx="672" cy="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  <p:sp>
          <p:nvSpPr>
            <p:cNvPr id="24608" name="Line 13">
              <a:extLst>
                <a:ext uri="{FF2B5EF4-FFF2-40B4-BE49-F238E27FC236}">
                  <a16:creationId xmlns:a16="http://schemas.microsoft.com/office/drawing/2014/main" id="{2E743E03-5392-794B-83C5-B126DA1F3F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056"/>
              <a:ext cx="0" cy="240"/>
            </a:xfrm>
            <a:prstGeom prst="line">
              <a:avLst/>
            </a:prstGeom>
            <a:noFill/>
            <a:ln w="57150" cmpd="thinThick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PT"/>
            </a:p>
          </p:txBody>
        </p:sp>
      </p:grpSp>
      <p:sp>
        <p:nvSpPr>
          <p:cNvPr id="24581" name="Oval 14">
            <a:extLst>
              <a:ext uri="{FF2B5EF4-FFF2-40B4-BE49-F238E27FC236}">
                <a16:creationId xmlns:a16="http://schemas.microsoft.com/office/drawing/2014/main" id="{C9D686DE-ADA4-4349-92BF-79F4A94FC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4384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4582" name="Oval 15">
            <a:extLst>
              <a:ext uri="{FF2B5EF4-FFF2-40B4-BE49-F238E27FC236}">
                <a16:creationId xmlns:a16="http://schemas.microsoft.com/office/drawing/2014/main" id="{F3A28502-D085-8B4D-A0E8-B7FD0748F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438400"/>
            <a:ext cx="838200" cy="838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4583" name="Oval 16">
            <a:extLst>
              <a:ext uri="{FF2B5EF4-FFF2-40B4-BE49-F238E27FC236}">
                <a16:creationId xmlns:a16="http://schemas.microsoft.com/office/drawing/2014/main" id="{87323F12-8B61-5B4C-A9F1-3656AE9C4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1816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4584" name="Oval 17">
            <a:extLst>
              <a:ext uri="{FF2B5EF4-FFF2-40B4-BE49-F238E27FC236}">
                <a16:creationId xmlns:a16="http://schemas.microsoft.com/office/drawing/2014/main" id="{647537BB-5614-F146-8799-A3422FCF3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181600"/>
            <a:ext cx="12954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Goal</a:t>
            </a:r>
            <a:endParaRPr lang="en-US" altLang="en-PT" sz="4000" b="1" baseline="-25000">
              <a:latin typeface="Arial" panose="020B0604020202020204" pitchFamily="34" charset="0"/>
            </a:endParaRPr>
          </a:p>
        </p:txBody>
      </p:sp>
      <p:sp>
        <p:nvSpPr>
          <p:cNvPr id="24585" name="Oval 18">
            <a:extLst>
              <a:ext uri="{FF2B5EF4-FFF2-40B4-BE49-F238E27FC236}">
                <a16:creationId xmlns:a16="http://schemas.microsoft.com/office/drawing/2014/main" id="{D47BF33C-1C01-B54C-9667-62255750A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7338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4586" name="Oval 19">
            <a:extLst>
              <a:ext uri="{FF2B5EF4-FFF2-40B4-BE49-F238E27FC236}">
                <a16:creationId xmlns:a16="http://schemas.microsoft.com/office/drawing/2014/main" id="{071DC5E9-5FCC-C445-AF32-50B4190E9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4000" b="1">
                <a:latin typeface="Arial" panose="020B0604020202020204" pitchFamily="34" charset="0"/>
              </a:rPr>
              <a:t>S</a:t>
            </a:r>
            <a:r>
              <a:rPr lang="en-US" altLang="en-PT" sz="4000" b="1" baseline="-25000">
                <a:latin typeface="Arial" panose="020B0604020202020204" pitchFamily="34" charset="0"/>
              </a:rPr>
              <a:t>8</a:t>
            </a:r>
          </a:p>
        </p:txBody>
      </p:sp>
      <p:cxnSp>
        <p:nvCxnSpPr>
          <p:cNvPr id="24587" name="AutoShape 20">
            <a:extLst>
              <a:ext uri="{FF2B5EF4-FFF2-40B4-BE49-F238E27FC236}">
                <a16:creationId xmlns:a16="http://schemas.microsoft.com/office/drawing/2014/main" id="{0A3C7182-5FF4-E640-99F1-D503589B8E55}"/>
              </a:ext>
            </a:extLst>
          </p:cNvPr>
          <p:cNvCxnSpPr>
            <a:cxnSpLocks noChangeShapeType="1"/>
            <a:stCxn id="24578" idx="3"/>
            <a:endCxn id="24577" idx="5"/>
          </p:cNvCxnSpPr>
          <p:nvPr/>
        </p:nvCxnSpPr>
        <p:spPr bwMode="auto">
          <a:xfrm flipH="1" flipV="1">
            <a:off x="2922588" y="1554163"/>
            <a:ext cx="367665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8" name="AutoShape 21">
            <a:extLst>
              <a:ext uri="{FF2B5EF4-FFF2-40B4-BE49-F238E27FC236}">
                <a16:creationId xmlns:a16="http://schemas.microsoft.com/office/drawing/2014/main" id="{250631F2-2751-3240-B436-AAEC75DD786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438900" y="20955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9" name="AutoShape 22">
            <a:extLst>
              <a:ext uri="{FF2B5EF4-FFF2-40B4-BE49-F238E27FC236}">
                <a16:creationId xmlns:a16="http://schemas.microsoft.com/office/drawing/2014/main" id="{143B6478-0A39-5344-BEC4-6EC45E458F36}"/>
              </a:ext>
            </a:extLst>
          </p:cNvPr>
          <p:cNvCxnSpPr>
            <a:cxnSpLocks noChangeShapeType="1"/>
            <a:stCxn id="24581" idx="7"/>
            <a:endCxn id="24578" idx="5"/>
          </p:cNvCxnSpPr>
          <p:nvPr/>
        </p:nvCxnSpPr>
        <p:spPr bwMode="auto">
          <a:xfrm rot="16200000">
            <a:off x="6727826" y="2095501"/>
            <a:ext cx="9302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0" name="AutoShape 23">
            <a:extLst>
              <a:ext uri="{FF2B5EF4-FFF2-40B4-BE49-F238E27FC236}">
                <a16:creationId xmlns:a16="http://schemas.microsoft.com/office/drawing/2014/main" id="{63A5447A-6935-BF4C-A604-BEAE7CB3F265}"/>
              </a:ext>
            </a:extLst>
          </p:cNvPr>
          <p:cNvCxnSpPr>
            <a:cxnSpLocks noChangeShapeType="1"/>
            <a:stCxn id="24581" idx="3"/>
            <a:endCxn id="24585" idx="1"/>
          </p:cNvCxnSpPr>
          <p:nvPr/>
        </p:nvCxnSpPr>
        <p:spPr bwMode="auto">
          <a:xfrm rot="5400000">
            <a:off x="6248401" y="3505201"/>
            <a:ext cx="701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1" name="AutoShape 24">
            <a:extLst>
              <a:ext uri="{FF2B5EF4-FFF2-40B4-BE49-F238E27FC236}">
                <a16:creationId xmlns:a16="http://schemas.microsoft.com/office/drawing/2014/main" id="{325345A3-C012-1247-9AD4-85777AC43544}"/>
              </a:ext>
            </a:extLst>
          </p:cNvPr>
          <p:cNvCxnSpPr>
            <a:cxnSpLocks noChangeShapeType="1"/>
            <a:stCxn id="24585" idx="7"/>
            <a:endCxn id="24581" idx="5"/>
          </p:cNvCxnSpPr>
          <p:nvPr/>
        </p:nvCxnSpPr>
        <p:spPr bwMode="auto">
          <a:xfrm flipV="1">
            <a:off x="7192963" y="3154364"/>
            <a:ext cx="0" cy="701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2" name="AutoShape 25">
            <a:extLst>
              <a:ext uri="{FF2B5EF4-FFF2-40B4-BE49-F238E27FC236}">
                <a16:creationId xmlns:a16="http://schemas.microsoft.com/office/drawing/2014/main" id="{1167C344-2376-EF4A-8745-31C2D1D7C255}"/>
              </a:ext>
            </a:extLst>
          </p:cNvPr>
          <p:cNvCxnSpPr>
            <a:cxnSpLocks noChangeShapeType="1"/>
            <a:stCxn id="24585" idx="2"/>
            <a:endCxn id="24586" idx="6"/>
          </p:cNvCxnSpPr>
          <p:nvPr/>
        </p:nvCxnSpPr>
        <p:spPr bwMode="auto">
          <a:xfrm flipH="1">
            <a:off x="5638800" y="4152900"/>
            <a:ext cx="838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3" name="AutoShape 26">
            <a:extLst>
              <a:ext uri="{FF2B5EF4-FFF2-40B4-BE49-F238E27FC236}">
                <a16:creationId xmlns:a16="http://schemas.microsoft.com/office/drawing/2014/main" id="{5D8F012A-0E7A-C444-8D77-1826E238706B}"/>
              </a:ext>
            </a:extLst>
          </p:cNvPr>
          <p:cNvCxnSpPr>
            <a:cxnSpLocks noChangeShapeType="1"/>
            <a:stCxn id="24586" idx="5"/>
            <a:endCxn id="24585" idx="3"/>
          </p:cNvCxnSpPr>
          <p:nvPr/>
        </p:nvCxnSpPr>
        <p:spPr bwMode="auto">
          <a:xfrm>
            <a:off x="5516564" y="4449763"/>
            <a:ext cx="1082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4" name="AutoShape 27">
            <a:extLst>
              <a:ext uri="{FF2B5EF4-FFF2-40B4-BE49-F238E27FC236}">
                <a16:creationId xmlns:a16="http://schemas.microsoft.com/office/drawing/2014/main" id="{BE96D88C-B202-254B-83C5-31DEB8295767}"/>
              </a:ext>
            </a:extLst>
          </p:cNvPr>
          <p:cNvCxnSpPr>
            <a:cxnSpLocks noChangeShapeType="1"/>
            <a:stCxn id="24582" idx="5"/>
            <a:endCxn id="24581" idx="3"/>
          </p:cNvCxnSpPr>
          <p:nvPr/>
        </p:nvCxnSpPr>
        <p:spPr bwMode="auto">
          <a:xfrm>
            <a:off x="3840164" y="3154363"/>
            <a:ext cx="27590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5" name="AutoShape 28">
            <a:extLst>
              <a:ext uri="{FF2B5EF4-FFF2-40B4-BE49-F238E27FC236}">
                <a16:creationId xmlns:a16="http://schemas.microsoft.com/office/drawing/2014/main" id="{701D403A-DDBC-2D40-B8FE-2E50AD544B82}"/>
              </a:ext>
            </a:extLst>
          </p:cNvPr>
          <p:cNvCxnSpPr>
            <a:cxnSpLocks noChangeShapeType="1"/>
            <a:stCxn id="24581" idx="2"/>
            <a:endCxn id="24582" idx="6"/>
          </p:cNvCxnSpPr>
          <p:nvPr/>
        </p:nvCxnSpPr>
        <p:spPr bwMode="auto">
          <a:xfrm flipH="1">
            <a:off x="3962400" y="2857500"/>
            <a:ext cx="2514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6" name="AutoShape 29">
            <a:extLst>
              <a:ext uri="{FF2B5EF4-FFF2-40B4-BE49-F238E27FC236}">
                <a16:creationId xmlns:a16="http://schemas.microsoft.com/office/drawing/2014/main" id="{B9881507-E6D9-C244-9E85-B72E1418868B}"/>
              </a:ext>
            </a:extLst>
          </p:cNvPr>
          <p:cNvCxnSpPr>
            <a:cxnSpLocks noChangeShapeType="1"/>
            <a:stCxn id="24582" idx="3"/>
            <a:endCxn id="24583" idx="1"/>
          </p:cNvCxnSpPr>
          <p:nvPr/>
        </p:nvCxnSpPr>
        <p:spPr bwMode="auto">
          <a:xfrm>
            <a:off x="3246438" y="3154364"/>
            <a:ext cx="0" cy="2149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7" name="AutoShape 30">
            <a:extLst>
              <a:ext uri="{FF2B5EF4-FFF2-40B4-BE49-F238E27FC236}">
                <a16:creationId xmlns:a16="http://schemas.microsoft.com/office/drawing/2014/main" id="{FD10A5ED-A9D1-4340-A554-E84AED857435}"/>
              </a:ext>
            </a:extLst>
          </p:cNvPr>
          <p:cNvCxnSpPr>
            <a:cxnSpLocks noChangeShapeType="1"/>
            <a:stCxn id="24583" idx="7"/>
            <a:endCxn id="24582" idx="5"/>
          </p:cNvCxnSpPr>
          <p:nvPr/>
        </p:nvCxnSpPr>
        <p:spPr bwMode="auto">
          <a:xfrm flipV="1">
            <a:off x="3840163" y="3154364"/>
            <a:ext cx="0" cy="2149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8" name="Text Box 31">
            <a:extLst>
              <a:ext uri="{FF2B5EF4-FFF2-40B4-BE49-F238E27FC236}">
                <a16:creationId xmlns:a16="http://schemas.microsoft.com/office/drawing/2014/main" id="{64ABE4C3-E732-1341-99E8-8438DFBE7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09601"/>
            <a:ext cx="22288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PT" sz="2400">
                <a:latin typeface="Arial" panose="020B0604020202020204" pitchFamily="34" charset="0"/>
              </a:rPr>
              <a:t>Next response is S4</a:t>
            </a:r>
          </a:p>
        </p:txBody>
      </p:sp>
      <p:cxnSp>
        <p:nvCxnSpPr>
          <p:cNvPr id="24599" name="AutoShape 32">
            <a:extLst>
              <a:ext uri="{FF2B5EF4-FFF2-40B4-BE49-F238E27FC236}">
                <a16:creationId xmlns:a16="http://schemas.microsoft.com/office/drawing/2014/main" id="{CCABF515-5386-6743-929B-5BC3233FF420}"/>
              </a:ext>
            </a:extLst>
          </p:cNvPr>
          <p:cNvCxnSpPr>
            <a:cxnSpLocks noChangeShapeType="1"/>
            <a:stCxn id="24583" idx="5"/>
            <a:endCxn id="24584" idx="3"/>
          </p:cNvCxnSpPr>
          <p:nvPr/>
        </p:nvCxnSpPr>
        <p:spPr bwMode="auto">
          <a:xfrm>
            <a:off x="3840163" y="5897563"/>
            <a:ext cx="38925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00" name="AutoShape 33">
            <a:extLst>
              <a:ext uri="{FF2B5EF4-FFF2-40B4-BE49-F238E27FC236}">
                <a16:creationId xmlns:a16="http://schemas.microsoft.com/office/drawing/2014/main" id="{8B0DBABA-8BE4-AF43-9592-EA895A90ADE2}"/>
              </a:ext>
            </a:extLst>
          </p:cNvPr>
          <p:cNvCxnSpPr>
            <a:cxnSpLocks noChangeShapeType="1"/>
            <a:stCxn id="24584" idx="2"/>
            <a:endCxn id="24583" idx="6"/>
          </p:cNvCxnSpPr>
          <p:nvPr/>
        </p:nvCxnSpPr>
        <p:spPr bwMode="auto">
          <a:xfrm flipH="1">
            <a:off x="3962400" y="5600700"/>
            <a:ext cx="35814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2830</Words>
  <Application>Microsoft Macintosh PowerPoint</Application>
  <PresentationFormat>Widescreen</PresentationFormat>
  <Paragraphs>426</Paragraphs>
  <Slides>80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80</vt:i4>
      </vt:variant>
    </vt:vector>
  </HeadingPairs>
  <TitlesOfParts>
    <vt:vector size="91" baseType="lpstr">
      <vt:lpstr>Arial</vt:lpstr>
      <vt:lpstr>Calibri</vt:lpstr>
      <vt:lpstr>Calibri Light</vt:lpstr>
      <vt:lpstr>Helvetica</vt:lpstr>
      <vt:lpstr>StarBats</vt:lpstr>
      <vt:lpstr>Symbol</vt:lpstr>
      <vt:lpstr>Times New Roman</vt:lpstr>
      <vt:lpstr>Wingdings</vt:lpstr>
      <vt:lpstr>Office Theme</vt:lpstr>
      <vt:lpstr>位图图像</vt:lpstr>
      <vt:lpstr>Microsoft Equation</vt:lpstr>
      <vt:lpstr>Reinforcment Learning</vt:lpstr>
      <vt:lpstr>Reinforcement Learning</vt:lpstr>
      <vt:lpstr>Reinforcement Learning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Reinforcement Learning</vt:lpstr>
      <vt:lpstr>PowerPoint Presentation</vt:lpstr>
      <vt:lpstr>PowerPoint Presentation</vt:lpstr>
      <vt:lpstr>PowerPoint Presentation</vt:lpstr>
      <vt:lpstr>RL is learning from interaction</vt:lpstr>
      <vt:lpstr>Three agent designs</vt:lpstr>
      <vt:lpstr>Utility based agents</vt:lpstr>
      <vt:lpstr>Utility based agents</vt:lpstr>
      <vt:lpstr>Q-learning</vt:lpstr>
      <vt:lpstr>Reflex agent</vt:lpstr>
      <vt:lpstr>PowerPoint Presentation</vt:lpstr>
      <vt:lpstr>PowerPoint Presentation</vt:lpstr>
      <vt:lpstr>Passive Reinforcement Learning</vt:lpstr>
      <vt:lpstr>PowerPoint Presentation</vt:lpstr>
      <vt:lpstr>Passive learning v.s. Active learning</vt:lpstr>
      <vt:lpstr>PowerPoint Presentation</vt:lpstr>
      <vt:lpstr>PowerPoint Presentation</vt:lpstr>
      <vt:lpstr>Passive Learning in a Known Environment</vt:lpstr>
      <vt:lpstr>Passive learning scenario</vt:lpstr>
      <vt:lpstr>Passive Learning in a Known Environment</vt:lpstr>
      <vt:lpstr>Passive Learning in a Known Environment</vt:lpstr>
      <vt:lpstr>Passive Learning in a Known Environment</vt:lpstr>
      <vt:lpstr>PowerPoint Presentation</vt:lpstr>
      <vt:lpstr>Passive Learning in a Known Environment</vt:lpstr>
      <vt:lpstr>Passive Learning in a Known Environment</vt:lpstr>
      <vt:lpstr>Passive Learning in a Known Environment</vt:lpstr>
      <vt:lpstr>Passive Learning in a Known Environment</vt:lpstr>
      <vt:lpstr>Passive Learning in a Known Environment</vt:lpstr>
      <vt:lpstr>Passive Learning in a Known Environment</vt:lpstr>
      <vt:lpstr>Passive Learning in a Known Environment</vt:lpstr>
      <vt:lpstr>Passive Learning in an Unknown Environment</vt:lpstr>
      <vt:lpstr>Passive Learning in an Unknown Environment</vt:lpstr>
      <vt:lpstr>Passive Learning in an Unknown Environment</vt:lpstr>
      <vt:lpstr>Passive Learning in an Unknown Environment</vt:lpstr>
      <vt:lpstr>Passive Learning in an Unknown Environment</vt:lpstr>
      <vt:lpstr>Active Learning in an Unknown Environment</vt:lpstr>
      <vt:lpstr>Active Learning in an Unknown Environment</vt:lpstr>
      <vt:lpstr>PowerPoint Presentation</vt:lpstr>
      <vt:lpstr>Active Learning in an Unknown Environment</vt:lpstr>
      <vt:lpstr>Active Learning in an Unknown Environment</vt:lpstr>
      <vt:lpstr>Exploration</vt:lpstr>
      <vt:lpstr>Exploration: Wacky Approach  Vs. Greedy Approach</vt:lpstr>
      <vt:lpstr>PowerPoint Presentation</vt:lpstr>
      <vt:lpstr>PowerPoint Presentation</vt:lpstr>
      <vt:lpstr> </vt:lpstr>
      <vt:lpstr>Exploration</vt:lpstr>
      <vt:lpstr>PowerPoint Presentation</vt:lpstr>
      <vt:lpstr>PowerPoint Presentation</vt:lpstr>
      <vt:lpstr>Learning An Action Value-Function</vt:lpstr>
      <vt:lpstr>Learning An Action Value-Function</vt:lpstr>
      <vt:lpstr>Learning An Action Value-Function</vt:lpstr>
      <vt:lpstr>Learning An Action Value-Function</vt:lpstr>
      <vt:lpstr>Learning An Action Value-Function</vt:lpstr>
      <vt:lpstr>Generalization In Reinforcement Learning</vt:lpstr>
      <vt:lpstr>Explicit Representation</vt:lpstr>
      <vt:lpstr>PowerPoint Presentation</vt:lpstr>
      <vt:lpstr>Generalization In Reinforcement Learning</vt:lpstr>
      <vt:lpstr>Weighted linear function</vt:lpstr>
      <vt:lpstr>Implicit Representation</vt:lpstr>
      <vt:lpstr>Compression</vt:lpstr>
      <vt:lpstr>Cart pole</vt:lpstr>
      <vt:lpstr>PowerPoint Presentation</vt:lpstr>
      <vt:lpstr>Generalization</vt:lpstr>
      <vt:lpstr>Input Generalisation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Reinforcment Learning</dc:title>
  <dc:creator>Andreas Miroslaus Wichert</dc:creator>
  <cp:lastModifiedBy>Andreas Miroslaus Wichert</cp:lastModifiedBy>
  <cp:revision>1</cp:revision>
  <dcterms:created xsi:type="dcterms:W3CDTF">2021-09-27T14:57:16Z</dcterms:created>
  <dcterms:modified xsi:type="dcterms:W3CDTF">2021-09-27T15:00:34Z</dcterms:modified>
</cp:coreProperties>
</file>