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321" r:id="rId3"/>
    <p:sldId id="319" r:id="rId4"/>
    <p:sldId id="335" r:id="rId5"/>
    <p:sldId id="322" r:id="rId6"/>
    <p:sldId id="323" r:id="rId7"/>
    <p:sldId id="333" r:id="rId8"/>
    <p:sldId id="325" r:id="rId9"/>
    <p:sldId id="327" r:id="rId10"/>
    <p:sldId id="328" r:id="rId11"/>
    <p:sldId id="329" r:id="rId12"/>
    <p:sldId id="334" r:id="rId13"/>
    <p:sldId id="317" r:id="rId14"/>
    <p:sldId id="318" r:id="rId15"/>
    <p:sldId id="332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5789" autoAdjust="0"/>
  </p:normalViewPr>
  <p:slideViewPr>
    <p:cSldViewPr snapToGrid="0">
      <p:cViewPr varScale="1">
        <p:scale>
          <a:sx n="77" d="100"/>
          <a:sy n="77" d="100"/>
        </p:scale>
        <p:origin x="132" y="3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97825-6B47-4102-A7A8-EBA0C1D9B1F9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F2BD4-3C33-4913-B854-2B441E500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9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F2BD4-3C33-4913-B854-2B441E500F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26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F2BD4-3C33-4913-B854-2B441E500F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09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F2BD4-3C33-4913-B854-2B441E500F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95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78E4DA-C214-4DBB-9ECE-BC2A6C8FBC8C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0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E71C63-E5EE-438A-9F8F-C9883F6773CE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83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C546E1-085F-472B-ADB6-FA1E2C776E7D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76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5B66A73F-8977-4CC2-BC67-E70D0A4721BA}" type="slidenum">
              <a:rPr lang="en-GB" smtClean="0"/>
              <a:pPr algn="r" eaLnBrk="1" hangingPunct="1">
                <a:defRPr/>
              </a:pPr>
              <a:t>11</a:t>
            </a:fld>
            <a:endParaRPr lang="en-GB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Another good</a:t>
            </a:r>
            <a:r>
              <a:rPr lang="en-GB" baseline="0" dirty="0" smtClean="0"/>
              <a:t> example: the </a:t>
            </a:r>
            <a:r>
              <a:rPr lang="en-GB" dirty="0" smtClean="0"/>
              <a:t>Windows SMB2 vulnerability was the top attacked vulnerability in 2009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82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6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2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294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DACCF-4636-49C0-957A-955FBCB422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710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13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5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8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84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5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6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4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0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16D19-58BD-46AA-A722-1B9E18810CA1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3CDD-B5A3-40E8-AFC7-7E98A67C0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81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LEIC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@25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7221" y="3634123"/>
            <a:ext cx="9737558" cy="1655762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 </a:t>
            </a:r>
            <a:r>
              <a:rPr lang="en-US" sz="4600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Percurso</a:t>
            </a:r>
            <a:r>
              <a:rPr lang="en-US" sz="4600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sz="4600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Investigação</a:t>
            </a:r>
            <a:endParaRPr lang="en-US" sz="4600" dirty="0" smtClean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Manuel Costa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Vigilante e o que a LEIC me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ensinou</a:t>
            </a:r>
            <a:endParaRPr lang="en-GB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Abrangência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profundidade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são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importantes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Coragem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é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importante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15999" y="4107544"/>
            <a:ext cx="9608457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 eaLnBrk="0" hangingPunct="0">
              <a:defRPr>
                <a:latin typeface="Arial" panose="020B0604020202020204" pitchFamily="34" charset="0"/>
              </a:defRPr>
            </a:lvl1pPr>
            <a:lvl2pPr marL="0" lvl="1">
              <a:lnSpc>
                <a:spcPct val="90000"/>
              </a:lnSpc>
              <a:spcBef>
                <a:spcPts val="1000"/>
              </a:spcBef>
              <a:defRPr sz="3200" b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lvl="1"/>
            <a:r>
              <a:rPr lang="en-US" altLang="en-US" dirty="0"/>
              <a:t>Vigilante </a:t>
            </a:r>
            <a:r>
              <a:rPr lang="en-US" altLang="en-US" dirty="0" err="1"/>
              <a:t>em</a:t>
            </a:r>
            <a:r>
              <a:rPr lang="en-US" altLang="en-US" dirty="0"/>
              <a:t> </a:t>
            </a:r>
            <a:r>
              <a:rPr lang="en-US" altLang="en-US" dirty="0" err="1"/>
              <a:t>produção</a:t>
            </a:r>
            <a:r>
              <a:rPr lang="en-US" altLang="en-US" dirty="0"/>
              <a:t>: </a:t>
            </a:r>
            <a:r>
              <a:rPr lang="en-US" altLang="en-US" dirty="0" err="1"/>
              <a:t>técnicas</a:t>
            </a:r>
            <a:r>
              <a:rPr lang="en-US" altLang="en-US" dirty="0"/>
              <a:t> </a:t>
            </a:r>
            <a:r>
              <a:rPr lang="en-US" altLang="en-US" dirty="0" err="1"/>
              <a:t>aplicadas</a:t>
            </a:r>
            <a:r>
              <a:rPr lang="en-US" altLang="en-US" dirty="0"/>
              <a:t> </a:t>
            </a:r>
            <a:r>
              <a:rPr lang="en-US" altLang="en-US" dirty="0" err="1"/>
              <a:t>em</a:t>
            </a:r>
            <a:r>
              <a:rPr lang="en-US" altLang="en-US" dirty="0"/>
              <a:t> </a:t>
            </a:r>
            <a:r>
              <a:rPr lang="en-US" altLang="en-US" dirty="0" err="1"/>
              <a:t>ferramentas</a:t>
            </a:r>
            <a:r>
              <a:rPr lang="en-US" altLang="en-US" dirty="0"/>
              <a:t> de </a:t>
            </a:r>
            <a:r>
              <a:rPr lang="en-US" altLang="en-US" dirty="0" err="1"/>
              <a:t>análise</a:t>
            </a:r>
            <a:r>
              <a:rPr lang="en-US" altLang="en-US" dirty="0"/>
              <a:t> de </a:t>
            </a:r>
            <a:r>
              <a:rPr lang="en-US" altLang="en-US" dirty="0" err="1"/>
              <a:t>ataques</a:t>
            </a:r>
            <a:r>
              <a:rPr lang="en-US" altLang="en-US" dirty="0"/>
              <a:t>, Internet honeypots, “detonation chambers”, </a:t>
            </a:r>
            <a:r>
              <a:rPr lang="en-US" altLang="en-US" dirty="0" err="1"/>
              <a:t>etc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176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589393" y="304522"/>
            <a:ext cx="9850007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/guard: </a:t>
            </a:r>
            <a:r>
              <a:rPr lang="en-GB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proteger</a:t>
            </a:r>
            <a:r>
              <a:rPr lang="en-GB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código</a:t>
            </a:r>
            <a:r>
              <a:rPr lang="en-GB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C++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725214" y="1692166"/>
            <a:ext cx="9942786" cy="363764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O Windows tem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mais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50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milhões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linhas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C++ </a:t>
            </a:r>
          </a:p>
          <a:p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Os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programas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C++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têm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erros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memória</a:t>
            </a:r>
            <a:endParaRPr lang="en-GB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Muitos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ataques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exploram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erros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memória</a:t>
            </a:r>
            <a:endParaRPr lang="en-GB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“buffer overflows”, “dangling pointers”, “double frees”,…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89393" y="4053756"/>
            <a:ext cx="1112071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b="1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Difícil</a:t>
            </a:r>
            <a:r>
              <a:rPr lang="en-US" altLang="en-US" sz="2800" b="1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conjugar</a:t>
            </a:r>
            <a:r>
              <a:rPr lang="en-US" altLang="en-US" sz="2800" b="1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segurança</a:t>
            </a:r>
            <a:r>
              <a:rPr lang="en-US" altLang="en-US" sz="2800" b="1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forte,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bom</a:t>
            </a:r>
            <a:r>
              <a:rPr lang="en-US" altLang="en-US" sz="2800" b="1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desempenho</a:t>
            </a:r>
            <a:r>
              <a:rPr lang="en-US" altLang="en-US" sz="2800" b="1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compatibilidade</a:t>
            </a:r>
            <a:endParaRPr lang="en-GB" altLang="en-US" sz="2800" b="1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84365"/>
      </p:ext>
    </p:extLst>
  </p:cSld>
  <p:clrMapOvr>
    <a:masterClrMapping/>
  </p:clrMapOvr>
  <p:transition advTm="426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solução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envolve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muitas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técnicas</a:t>
            </a:r>
            <a:endParaRPr lang="en-US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Análises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para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detectar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invariantes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segurança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Compilador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gera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instruções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garantem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invariantes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Verificar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 as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transferências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controlo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são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“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legais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</a:p>
          <a:p>
            <a:pPr lvl="1"/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Verificar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 as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escritas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não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corrompem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memória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t-PT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Modificações do kernel do Windows para aumentar eficiência</a:t>
            </a:r>
            <a:endParaRPr lang="en-GB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5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Como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funciona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 /guard?</a:t>
            </a:r>
            <a:endParaRPr lang="en-GB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9651" y="2109311"/>
            <a:ext cx="2895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*q =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buf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input;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*q = input2;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...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(*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func_ptr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)();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1" name="Shape 41"/>
          <p:cNvSpPr/>
          <p:nvPr/>
        </p:nvSpPr>
        <p:spPr>
          <a:xfrm>
            <a:off x="8877999" y="584201"/>
            <a:ext cx="2010578" cy="5768974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2400"/>
            </a:lvl1pPr>
          </a:lstStyle>
          <a:p>
            <a:pPr lvl="0">
              <a:defRPr sz="1800"/>
            </a:pPr>
            <a:endParaRPr sz="2400" dirty="0"/>
          </a:p>
        </p:txBody>
      </p:sp>
      <p:grpSp>
        <p:nvGrpSpPr>
          <p:cNvPr id="12" name="Group 56"/>
          <p:cNvGrpSpPr/>
          <p:nvPr/>
        </p:nvGrpSpPr>
        <p:grpSpPr>
          <a:xfrm>
            <a:off x="8877999" y="3765549"/>
            <a:ext cx="2010579" cy="584202"/>
            <a:chOff x="0" y="70354"/>
            <a:chExt cx="2010578" cy="584201"/>
          </a:xfrm>
        </p:grpSpPr>
        <p:sp>
          <p:nvSpPr>
            <p:cNvPr id="13" name="Shape 54"/>
            <p:cNvSpPr/>
            <p:nvPr/>
          </p:nvSpPr>
          <p:spPr>
            <a:xfrm>
              <a:off x="0" y="70354"/>
              <a:ext cx="2010578" cy="5842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14" name="Shape 55"/>
            <p:cNvSpPr/>
            <p:nvPr/>
          </p:nvSpPr>
          <p:spPr>
            <a:xfrm>
              <a:off x="718757" y="131871"/>
              <a:ext cx="525785" cy="4103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>
                <a:defRPr sz="1800"/>
              </a:pPr>
              <a:r>
                <a:rPr sz="20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buf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6" name="Group 56"/>
          <p:cNvGrpSpPr/>
          <p:nvPr/>
        </p:nvGrpSpPr>
        <p:grpSpPr>
          <a:xfrm>
            <a:off x="8882269" y="4826916"/>
            <a:ext cx="2010579" cy="410369"/>
            <a:chOff x="0" y="-14400"/>
            <a:chExt cx="2010578" cy="668955"/>
          </a:xfrm>
        </p:grpSpPr>
        <p:sp>
          <p:nvSpPr>
            <p:cNvPr id="17" name="Shape 54"/>
            <p:cNvSpPr/>
            <p:nvPr/>
          </p:nvSpPr>
          <p:spPr>
            <a:xfrm>
              <a:off x="0" y="70354"/>
              <a:ext cx="2010578" cy="5842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18" name="Shape 55"/>
            <p:cNvSpPr/>
            <p:nvPr/>
          </p:nvSpPr>
          <p:spPr>
            <a:xfrm>
              <a:off x="352856" y="-14400"/>
              <a:ext cx="1216679" cy="6689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 algn="ctr">
                <a:defRPr sz="1800"/>
              </a:pPr>
              <a:r>
                <a:rPr lang="en-GB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f</a:t>
              </a:r>
              <a:r>
                <a:rPr lang="en-GB" sz="20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unc_ptr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904776" y="610949"/>
            <a:ext cx="198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memória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59921" y="2112485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rcx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...</a:t>
            </a: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 [rsp+38h]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20802" y="2170474"/>
            <a:ext cx="2726008" cy="265899"/>
          </a:xfrm>
          <a:prstGeom prst="round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112826" y="3557726"/>
            <a:ext cx="709753" cy="369332"/>
            <a:chOff x="8243456" y="3557726"/>
            <a:chExt cx="709753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8575962" y="3765549"/>
              <a:ext cx="37724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243456" y="355772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020802" y="2453947"/>
            <a:ext cx="2726008" cy="265899"/>
          </a:xfrm>
          <a:prstGeom prst="round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875753" y="4818733"/>
            <a:ext cx="2010579" cy="410369"/>
            <a:chOff x="9006383" y="5680380"/>
            <a:chExt cx="2010579" cy="410369"/>
          </a:xfrm>
        </p:grpSpPr>
        <p:sp>
          <p:nvSpPr>
            <p:cNvPr id="22" name="Shape 54"/>
            <p:cNvSpPr/>
            <p:nvPr/>
          </p:nvSpPr>
          <p:spPr>
            <a:xfrm>
              <a:off x="9006383" y="5719887"/>
              <a:ext cx="2010579" cy="358377"/>
            </a:xfrm>
            <a:prstGeom prst="rect">
              <a:avLst/>
            </a:prstGeom>
            <a:solidFill>
              <a:srgbClr val="FF0000">
                <a:alpha val="22000"/>
              </a:srgbClr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23" name="Shape 55"/>
            <p:cNvSpPr/>
            <p:nvPr/>
          </p:nvSpPr>
          <p:spPr>
            <a:xfrm>
              <a:off x="9359818" y="5680380"/>
              <a:ext cx="121668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 algn="ctr">
                <a:defRPr sz="1800"/>
              </a:pPr>
              <a:r>
                <a:rPr lang="en-GB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f</a:t>
              </a:r>
              <a:r>
                <a:rPr lang="en-GB" sz="20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unc_ptr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014939" y="2993213"/>
            <a:ext cx="2726008" cy="265899"/>
          </a:xfrm>
          <a:prstGeom prst="round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8869888" y="5426128"/>
            <a:ext cx="2016444" cy="751197"/>
            <a:chOff x="9006383" y="5695769"/>
            <a:chExt cx="2016444" cy="382495"/>
          </a:xfrm>
        </p:grpSpPr>
        <p:sp>
          <p:nvSpPr>
            <p:cNvPr id="26" name="Shape 54"/>
            <p:cNvSpPr/>
            <p:nvPr/>
          </p:nvSpPr>
          <p:spPr>
            <a:xfrm>
              <a:off x="9006383" y="5719887"/>
              <a:ext cx="2016444" cy="358377"/>
            </a:xfrm>
            <a:prstGeom prst="rect">
              <a:avLst/>
            </a:prstGeom>
            <a:solidFill>
              <a:srgbClr val="FF0000">
                <a:alpha val="22000"/>
              </a:srgbClr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27" name="Shape 55"/>
            <p:cNvSpPr/>
            <p:nvPr/>
          </p:nvSpPr>
          <p:spPr>
            <a:xfrm>
              <a:off x="9473632" y="5695769"/>
              <a:ext cx="989053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 algn="ctr">
                <a:defRPr sz="1800"/>
              </a:pPr>
              <a:r>
                <a:rPr lang="en-GB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malware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29" name="Curved Connector 28"/>
          <p:cNvCxnSpPr>
            <a:stCxn id="22" idx="1"/>
            <a:endCxn id="26" idx="1"/>
          </p:cNvCxnSpPr>
          <p:nvPr/>
        </p:nvCxnSpPr>
        <p:spPr>
          <a:xfrm rot="10800000" flipV="1">
            <a:off x="8869889" y="5037428"/>
            <a:ext cx="5865" cy="787981"/>
          </a:xfrm>
          <a:prstGeom prst="curvedConnector3">
            <a:avLst>
              <a:gd name="adj1" fmla="val 3997698"/>
            </a:avLst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>
            <a:off x="10985861" y="2828032"/>
            <a:ext cx="211183" cy="256032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1204846" y="3913957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stack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Elbow Connector 27"/>
          <p:cNvCxnSpPr>
            <a:stCxn id="3" idx="3"/>
          </p:cNvCxnSpPr>
          <p:nvPr/>
        </p:nvCxnSpPr>
        <p:spPr>
          <a:xfrm>
            <a:off x="3746810" y="2303424"/>
            <a:ext cx="576834" cy="20914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2515658" y="2790120"/>
            <a:ext cx="1809751" cy="1399822"/>
          </a:xfrm>
          <a:prstGeom prst="bentConnector3">
            <a:avLst>
              <a:gd name="adj1" fmla="val 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41081" y="4374005"/>
            <a:ext cx="26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Atacante</a:t>
            </a:r>
            <a:r>
              <a:rPr lang="en-GB" dirty="0" smtClean="0"/>
              <a:t> </a:t>
            </a:r>
            <a:r>
              <a:rPr lang="en-GB" dirty="0" err="1" smtClean="0"/>
              <a:t>controla</a:t>
            </a:r>
            <a:r>
              <a:rPr lang="en-GB" dirty="0" smtClean="0"/>
              <a:t> o input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65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37500" decel="37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00013 0.16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1" grpId="0" animBg="1"/>
      <p:bldP spid="21" grpId="1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Como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funciona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 /guard?</a:t>
            </a:r>
            <a:endParaRPr lang="en-GB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9651" y="2109311"/>
            <a:ext cx="2895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*q = 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buf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input;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*q = input2;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...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(*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func_ptr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)();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1" name="Shape 41"/>
          <p:cNvSpPr/>
          <p:nvPr/>
        </p:nvSpPr>
        <p:spPr>
          <a:xfrm>
            <a:off x="8877999" y="584201"/>
            <a:ext cx="2010578" cy="5768974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2400"/>
            </a:lvl1pPr>
          </a:lstStyle>
          <a:p>
            <a:pPr lvl="0">
              <a:defRPr sz="1800"/>
            </a:pPr>
            <a:endParaRPr sz="2400" dirty="0"/>
          </a:p>
        </p:txBody>
      </p:sp>
      <p:grpSp>
        <p:nvGrpSpPr>
          <p:cNvPr id="12" name="Group 56"/>
          <p:cNvGrpSpPr/>
          <p:nvPr/>
        </p:nvGrpSpPr>
        <p:grpSpPr>
          <a:xfrm>
            <a:off x="8877999" y="3765549"/>
            <a:ext cx="2010579" cy="584202"/>
            <a:chOff x="0" y="70354"/>
            <a:chExt cx="2010578" cy="584201"/>
          </a:xfrm>
        </p:grpSpPr>
        <p:sp>
          <p:nvSpPr>
            <p:cNvPr id="13" name="Shape 54"/>
            <p:cNvSpPr/>
            <p:nvPr/>
          </p:nvSpPr>
          <p:spPr>
            <a:xfrm>
              <a:off x="0" y="70354"/>
              <a:ext cx="2010578" cy="5842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14" name="Shape 55"/>
            <p:cNvSpPr/>
            <p:nvPr/>
          </p:nvSpPr>
          <p:spPr>
            <a:xfrm>
              <a:off x="718757" y="131871"/>
              <a:ext cx="525785" cy="4103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>
                <a:defRPr sz="1800"/>
              </a:pPr>
              <a:r>
                <a:rPr sz="20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buf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6" name="Group 56"/>
          <p:cNvGrpSpPr/>
          <p:nvPr/>
        </p:nvGrpSpPr>
        <p:grpSpPr>
          <a:xfrm>
            <a:off x="8882269" y="4826916"/>
            <a:ext cx="2010579" cy="410369"/>
            <a:chOff x="0" y="-14400"/>
            <a:chExt cx="2010578" cy="668955"/>
          </a:xfrm>
        </p:grpSpPr>
        <p:sp>
          <p:nvSpPr>
            <p:cNvPr id="17" name="Shape 54"/>
            <p:cNvSpPr/>
            <p:nvPr/>
          </p:nvSpPr>
          <p:spPr>
            <a:xfrm>
              <a:off x="0" y="70354"/>
              <a:ext cx="2010578" cy="5842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18" name="Shape 55"/>
            <p:cNvSpPr/>
            <p:nvPr/>
          </p:nvSpPr>
          <p:spPr>
            <a:xfrm>
              <a:off x="352856" y="-14400"/>
              <a:ext cx="1216679" cy="6689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 algn="ctr">
                <a:defRPr sz="1800"/>
              </a:pPr>
              <a:r>
                <a:rPr lang="en-GB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f</a:t>
              </a:r>
              <a:r>
                <a:rPr lang="en-GB" sz="20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unc_ptr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904776" y="610949"/>
            <a:ext cx="1978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memória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59921" y="2112485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rcx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...</a:t>
            </a: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 [rsp+38h]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20802" y="2170474"/>
            <a:ext cx="2726008" cy="265899"/>
          </a:xfrm>
          <a:prstGeom prst="round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112826" y="3557726"/>
            <a:ext cx="709753" cy="369332"/>
            <a:chOff x="8243456" y="3557726"/>
            <a:chExt cx="709753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8575962" y="3765549"/>
              <a:ext cx="37724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243456" y="355772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020802" y="2453947"/>
            <a:ext cx="2726008" cy="265899"/>
          </a:xfrm>
          <a:prstGeom prst="round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875753" y="4818733"/>
            <a:ext cx="2010579" cy="410369"/>
            <a:chOff x="9006383" y="5680380"/>
            <a:chExt cx="2010579" cy="410369"/>
          </a:xfrm>
        </p:grpSpPr>
        <p:sp>
          <p:nvSpPr>
            <p:cNvPr id="22" name="Shape 54"/>
            <p:cNvSpPr/>
            <p:nvPr/>
          </p:nvSpPr>
          <p:spPr>
            <a:xfrm>
              <a:off x="9006383" y="5719887"/>
              <a:ext cx="2010579" cy="358377"/>
            </a:xfrm>
            <a:prstGeom prst="rect">
              <a:avLst/>
            </a:prstGeom>
            <a:solidFill>
              <a:srgbClr val="FF0000">
                <a:alpha val="22000"/>
              </a:srgbClr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23" name="Shape 55"/>
            <p:cNvSpPr/>
            <p:nvPr/>
          </p:nvSpPr>
          <p:spPr>
            <a:xfrm>
              <a:off x="9359818" y="5680380"/>
              <a:ext cx="121668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 algn="ctr">
                <a:defRPr sz="1800"/>
              </a:pPr>
              <a:r>
                <a:rPr lang="en-GB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f</a:t>
              </a:r>
              <a:r>
                <a:rPr lang="en-GB" sz="20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unc_ptr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014939" y="2993213"/>
            <a:ext cx="2726008" cy="265899"/>
          </a:xfrm>
          <a:prstGeom prst="round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8869888" y="5426128"/>
            <a:ext cx="2016444" cy="751197"/>
            <a:chOff x="9006383" y="5695769"/>
            <a:chExt cx="2016444" cy="382495"/>
          </a:xfrm>
        </p:grpSpPr>
        <p:sp>
          <p:nvSpPr>
            <p:cNvPr id="26" name="Shape 54"/>
            <p:cNvSpPr/>
            <p:nvPr/>
          </p:nvSpPr>
          <p:spPr>
            <a:xfrm>
              <a:off x="9006383" y="5719887"/>
              <a:ext cx="2016444" cy="358377"/>
            </a:xfrm>
            <a:prstGeom prst="rect">
              <a:avLst/>
            </a:prstGeom>
            <a:solidFill>
              <a:srgbClr val="FF0000">
                <a:alpha val="22000"/>
              </a:srgbClr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27" name="Shape 55"/>
            <p:cNvSpPr/>
            <p:nvPr/>
          </p:nvSpPr>
          <p:spPr>
            <a:xfrm>
              <a:off x="9473632" y="5695769"/>
              <a:ext cx="989053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 algn="ctr">
                <a:defRPr sz="1800"/>
              </a:pPr>
              <a:r>
                <a:rPr lang="en-GB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malware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29" name="Curved Connector 28"/>
          <p:cNvCxnSpPr>
            <a:stCxn id="22" idx="1"/>
            <a:endCxn id="26" idx="1"/>
          </p:cNvCxnSpPr>
          <p:nvPr/>
        </p:nvCxnSpPr>
        <p:spPr>
          <a:xfrm rot="10800000" flipV="1">
            <a:off x="8869889" y="5037428"/>
            <a:ext cx="5865" cy="787981"/>
          </a:xfrm>
          <a:prstGeom prst="curvedConnector3">
            <a:avLst>
              <a:gd name="adj1" fmla="val 3997698"/>
            </a:avLst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6"/>
          <p:cNvGrpSpPr/>
          <p:nvPr/>
        </p:nvGrpSpPr>
        <p:grpSpPr>
          <a:xfrm>
            <a:off x="8895048" y="1702287"/>
            <a:ext cx="1988071" cy="584202"/>
            <a:chOff x="0" y="70354"/>
            <a:chExt cx="2010578" cy="584201"/>
          </a:xfrm>
        </p:grpSpPr>
        <p:sp>
          <p:nvSpPr>
            <p:cNvPr id="31" name="Shape 54"/>
            <p:cNvSpPr/>
            <p:nvPr/>
          </p:nvSpPr>
          <p:spPr>
            <a:xfrm>
              <a:off x="0" y="70354"/>
              <a:ext cx="2010578" cy="584201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2400"/>
              </a:pPr>
              <a:endParaRPr/>
            </a:p>
          </p:txBody>
        </p:sp>
        <p:sp>
          <p:nvSpPr>
            <p:cNvPr id="32" name="Shape 55"/>
            <p:cNvSpPr/>
            <p:nvPr/>
          </p:nvSpPr>
          <p:spPr>
            <a:xfrm>
              <a:off x="131506" y="167441"/>
              <a:ext cx="1757649" cy="4103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 lvl="0">
                <a:defRPr sz="1800"/>
              </a:pPr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_</a:t>
              </a:r>
              <a:r>
                <a:rPr lang="en-US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r>
                <a:rPr lang="en-US" sz="20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all_bitmap</a:t>
              </a:r>
              <a:endParaRPr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36" name="Elbow Connector 35"/>
          <p:cNvCxnSpPr/>
          <p:nvPr/>
        </p:nvCxnSpPr>
        <p:spPr>
          <a:xfrm rot="10800000" flipH="1">
            <a:off x="4636425" y="2958840"/>
            <a:ext cx="23496" cy="1418946"/>
          </a:xfrm>
          <a:prstGeom prst="bentConnector3">
            <a:avLst>
              <a:gd name="adj1" fmla="val -11226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Brace 43"/>
          <p:cNvSpPr/>
          <p:nvPr/>
        </p:nvSpPr>
        <p:spPr>
          <a:xfrm>
            <a:off x="10985861" y="2828032"/>
            <a:ext cx="211183" cy="256032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1204846" y="3913957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stack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45477" y="6014044"/>
            <a:ext cx="6410044" cy="665792"/>
          </a:xfrm>
          <a:prstGeom prst="roundRect">
            <a:avLst/>
          </a:prstGeom>
          <a:gradFill>
            <a:gsLst>
              <a:gs pos="100000">
                <a:schemeClr val="accent4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3000"/>
                  <a:tint val="73000"/>
                  <a:alpha val="37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dirty="0" smtClean="0"/>
              <a:t>Verifica que o controlo é transferido para o primeiro byte de</a:t>
            </a:r>
            <a:br>
              <a:rPr lang="pt-PT" dirty="0" smtClean="0"/>
            </a:br>
            <a:r>
              <a:rPr lang="pt-PT" dirty="0" smtClean="0"/>
              <a:t>uma função “address-taken”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4663059" y="3386593"/>
            <a:ext cx="30076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rbx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[rsp+38h]</a:t>
            </a:r>
          </a:p>
          <a:p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_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_bitmap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shr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6</a:t>
            </a:r>
          </a:p>
          <a:p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rcx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[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rax+rbx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</a:p>
          <a:p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shr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3</a:t>
            </a:r>
          </a:p>
          <a:p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bt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rcx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rdx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jb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$L2</a:t>
            </a: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nt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3</a:t>
            </a: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$L2: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rbx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rdx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3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37500" decel="37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00013 0.16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1" grpId="0" animBg="1"/>
      <p:bldP spid="21" grpId="1" animBg="1"/>
      <p:bldP spid="24" grpId="0" animBg="1"/>
      <p:bldP spid="38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/guard e o que a LEIC me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ensinou</a:t>
            </a:r>
            <a:endParaRPr lang="en-GB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Trabalho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equipa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é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essencial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accesso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às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pessoas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sabem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é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muito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importante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15999" y="4107544"/>
            <a:ext cx="10337801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 eaLnBrk="0" hangingPunct="0">
              <a:defRPr>
                <a:latin typeface="Arial" panose="020B0604020202020204" pitchFamily="34" charset="0"/>
              </a:defRPr>
            </a:lvl1pPr>
            <a:lvl2pPr marL="0" lvl="1">
              <a:lnSpc>
                <a:spcPct val="90000"/>
              </a:lnSpc>
              <a:spcBef>
                <a:spcPts val="1000"/>
              </a:spcBef>
              <a:defRPr sz="3200" b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lvl="1"/>
            <a:r>
              <a:rPr lang="en-US" altLang="en-US" dirty="0"/>
              <a:t>/guard </a:t>
            </a:r>
            <a:r>
              <a:rPr lang="en-US" altLang="en-US" dirty="0" err="1"/>
              <a:t>em</a:t>
            </a:r>
            <a:r>
              <a:rPr lang="en-US" altLang="en-US" dirty="0"/>
              <a:t> </a:t>
            </a:r>
            <a:r>
              <a:rPr lang="en-US" altLang="en-US" dirty="0" err="1"/>
              <a:t>produção</a:t>
            </a:r>
            <a:r>
              <a:rPr lang="en-US" altLang="en-US" dirty="0"/>
              <a:t>: </a:t>
            </a:r>
            <a:br>
              <a:rPr lang="en-US" altLang="en-US" dirty="0"/>
            </a:br>
            <a:r>
              <a:rPr lang="en-US" altLang="en-US" dirty="0"/>
              <a:t>Windows 10 </a:t>
            </a:r>
            <a:r>
              <a:rPr lang="en-US" altLang="en-US" dirty="0" err="1"/>
              <a:t>foi</a:t>
            </a:r>
            <a:r>
              <a:rPr lang="en-US" altLang="en-US" dirty="0"/>
              <a:t> </a:t>
            </a:r>
            <a:r>
              <a:rPr lang="en-US" altLang="en-US" dirty="0" err="1"/>
              <a:t>compilado</a:t>
            </a:r>
            <a:r>
              <a:rPr lang="en-US" altLang="en-US" dirty="0"/>
              <a:t> com /guard</a:t>
            </a:r>
            <a:br>
              <a:rPr lang="en-US" altLang="en-US" dirty="0"/>
            </a:br>
            <a:r>
              <a:rPr lang="en-US" altLang="en-US" dirty="0" err="1"/>
              <a:t>Está</a:t>
            </a:r>
            <a:r>
              <a:rPr lang="en-US" altLang="en-US" dirty="0"/>
              <a:t> a </a:t>
            </a:r>
            <a:r>
              <a:rPr lang="en-US" altLang="en-US" dirty="0" err="1"/>
              <a:t>correr</a:t>
            </a:r>
            <a:r>
              <a:rPr lang="en-US" altLang="en-US" dirty="0"/>
              <a:t> </a:t>
            </a:r>
            <a:r>
              <a:rPr lang="en-US" altLang="en-US" dirty="0" err="1"/>
              <a:t>em</a:t>
            </a:r>
            <a:r>
              <a:rPr lang="en-US" altLang="en-US" dirty="0"/>
              <a:t> 100+ </a:t>
            </a:r>
            <a:r>
              <a:rPr lang="en-US" altLang="en-US" dirty="0" err="1"/>
              <a:t>milhões</a:t>
            </a:r>
            <a:r>
              <a:rPr lang="en-US" altLang="en-US" dirty="0"/>
              <a:t> de </a:t>
            </a:r>
            <a:r>
              <a:rPr lang="en-US" altLang="en-US" dirty="0" err="1"/>
              <a:t>máquinas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1865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Conclusão</a:t>
            </a:r>
            <a:endParaRPr lang="en-US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investigação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é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muito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recompensante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Encontrar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solução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para um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problema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difícil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é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óptimo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</a:p>
          <a:p>
            <a:pPr lvl="1"/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Ter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o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vosso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código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correr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milhões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máquinas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é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óptimo</a:t>
            </a:r>
            <a:endParaRPr lang="en-GB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melhor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está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à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nossa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frente</a:t>
            </a:r>
            <a:endParaRPr lang="en-GB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Sejam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corajosos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escolham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objectivos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ambiciosos</a:t>
            </a:r>
            <a:endParaRPr lang="en-GB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Avancem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e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mudem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o </a:t>
            </a:r>
            <a:r>
              <a:rPr lang="en-GB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mundo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!</a:t>
            </a:r>
            <a:endParaRPr lang="en-GB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158640" y="4930401"/>
            <a:ext cx="704484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 eaLnBrk="0" hangingPunct="0">
              <a:defRPr>
                <a:latin typeface="Arial" panose="020B0604020202020204" pitchFamily="34" charset="0"/>
              </a:defRPr>
            </a:lvl1pPr>
            <a:lvl2pPr marL="0" lvl="1">
              <a:lnSpc>
                <a:spcPct val="90000"/>
              </a:lnSpc>
              <a:spcBef>
                <a:spcPts val="1000"/>
              </a:spcBef>
              <a:defRPr sz="3200" b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lvl="1"/>
            <a:r>
              <a:rPr lang="en-US" altLang="en-US" dirty="0"/>
              <a:t>Obrigado!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5220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LEIC e a </a:t>
            </a:r>
            <a:r>
              <a:rPr lang="en-US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minha</a:t>
            </a:r>
            <a:r>
              <a:rPr lang="en-US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carreira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minha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carreira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é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um </a:t>
            </a:r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conjunto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coincidências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…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762" y="365125"/>
            <a:ext cx="1102143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quem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não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acredita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coincidências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62" y="2028145"/>
            <a:ext cx="9025637" cy="371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Agenda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Vou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falar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de um par de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projectos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investigação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Vigilante: </a:t>
            </a:r>
            <a:r>
              <a:rPr lang="pt-BR" dirty="0">
                <a:latin typeface="Segoe UI Light" panose="020B0502040204020203" pitchFamily="34" charset="0"/>
                <a:cs typeface="Segoe UI Light" panose="020B0502040204020203" pitchFamily="34" charset="0"/>
              </a:rPr>
              <a:t>lidar com ataques de “worms”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/guard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proteger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código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C++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 de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como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 LEIC me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influenciou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4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Vigilante: </a:t>
            </a:r>
            <a:r>
              <a:rPr lang="en-GB" alt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lidar</a:t>
            </a:r>
            <a:r>
              <a:rPr lang="en-GB" alt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com </a:t>
            </a:r>
            <a:r>
              <a:rPr lang="en-GB" alt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ataques</a:t>
            </a:r>
            <a:r>
              <a:rPr lang="en-GB" alt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de “worms”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9753600" cy="32766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worms: </a:t>
            </a:r>
            <a:r>
              <a:rPr lang="en-GB" alt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programas</a:t>
            </a:r>
            <a:r>
              <a:rPr lang="en-GB" alt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 se auto-</a:t>
            </a:r>
            <a:r>
              <a:rPr lang="en-GB" alt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propagam</a:t>
            </a:r>
            <a:endParaRPr lang="en-GB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GB" altLang="en-US" dirty="0" err="1" smtClean="0"/>
              <a:t>Espalham</a:t>
            </a:r>
            <a:r>
              <a:rPr lang="en-GB" altLang="en-US" dirty="0" smtClean="0"/>
              <a:t>-se </a:t>
            </a:r>
            <a:r>
              <a:rPr lang="en-GB" altLang="en-US" dirty="0" err="1" smtClean="0"/>
              <a:t>sem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intervenção</a:t>
            </a:r>
            <a:r>
              <a:rPr lang="en-GB" altLang="en-US" dirty="0" smtClean="0"/>
              <a:t> de </a:t>
            </a:r>
            <a:r>
              <a:rPr lang="en-GB" altLang="en-US" dirty="0" err="1" smtClean="0"/>
              <a:t>humanos</a:t>
            </a:r>
            <a:r>
              <a:rPr lang="en-GB" altLang="en-US" dirty="0" smtClean="0"/>
              <a:t> </a:t>
            </a:r>
          </a:p>
          <a:p>
            <a:r>
              <a:rPr lang="pt-PT" alt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Ganham controlo completo das máquinas infectadas</a:t>
            </a:r>
            <a:endParaRPr lang="en-GB" alt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GB" altLang="en-US" dirty="0" err="1" smtClean="0"/>
              <a:t>Corropem</a:t>
            </a:r>
            <a:r>
              <a:rPr lang="en-GB" altLang="en-US" dirty="0" smtClean="0"/>
              <a:t> dados, </a:t>
            </a:r>
            <a:r>
              <a:rPr lang="en-GB" altLang="en-US" dirty="0" err="1" smtClean="0"/>
              <a:t>corropem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informação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geram</a:t>
            </a:r>
            <a:r>
              <a:rPr lang="en-GB" altLang="en-US" dirty="0" smtClean="0"/>
              <a:t> SPAM, </a:t>
            </a:r>
            <a:r>
              <a:rPr lang="en-GB" altLang="en-US" dirty="0" err="1" smtClean="0"/>
              <a:t>DDoS</a:t>
            </a:r>
            <a:r>
              <a:rPr lang="en-GB" altLang="en-US" dirty="0" smtClean="0"/>
              <a:t>,…</a:t>
            </a:r>
            <a:endParaRPr lang="en-GB" altLang="en-US" dirty="0"/>
          </a:p>
          <a:p>
            <a:endParaRPr lang="en-GB" alt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2"/>
            <a:endParaRPr lang="en-GB" altLang="en-US" dirty="0"/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1524000" y="4648200"/>
            <a:ext cx="91440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 eaLnBrk="0" hangingPunct="0">
              <a:defRPr>
                <a:latin typeface="Arial" panose="020B0604020202020204" pitchFamily="34" charset="0"/>
              </a:defRPr>
            </a:lvl1pPr>
            <a:lvl2pPr marL="0" lvl="1">
              <a:lnSpc>
                <a:spcPct val="90000"/>
              </a:lnSpc>
              <a:spcBef>
                <a:spcPts val="1000"/>
              </a:spcBef>
              <a:defRPr sz="320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lvl="1"/>
            <a:r>
              <a:rPr lang="en-GB" altLang="en-US" b="1" dirty="0" err="1" smtClean="0"/>
              <a:t>Causam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problemas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sérios</a:t>
            </a:r>
            <a:r>
              <a:rPr lang="en-GB" altLang="en-US" b="1" dirty="0" smtClean="0"/>
              <a:t>: </a:t>
            </a:r>
            <a:r>
              <a:rPr lang="en-GB" altLang="en-US" b="1" dirty="0" err="1" smtClean="0"/>
              <a:t>bancos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fechados</a:t>
            </a:r>
            <a:r>
              <a:rPr lang="en-GB" altLang="en-US" b="1" dirty="0" smtClean="0"/>
              <a:t>, </a:t>
            </a:r>
            <a:r>
              <a:rPr lang="en-GB" altLang="en-US" b="1" dirty="0" err="1" smtClean="0"/>
              <a:t>comboios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parados</a:t>
            </a:r>
            <a:r>
              <a:rPr lang="en-GB" altLang="en-US" b="1" dirty="0" smtClean="0"/>
              <a:t>, </a:t>
            </a:r>
            <a:r>
              <a:rPr lang="en-GB" altLang="en-US" b="1" dirty="0" err="1" smtClean="0"/>
              <a:t>falhas</a:t>
            </a:r>
            <a:r>
              <a:rPr lang="en-GB" altLang="en-US" b="1" dirty="0" smtClean="0"/>
              <a:t> de </a:t>
            </a:r>
            <a:r>
              <a:rPr lang="en-GB" altLang="en-US" b="1" dirty="0" err="1" smtClean="0"/>
              <a:t>energia</a:t>
            </a:r>
            <a:r>
              <a:rPr lang="en-GB" altLang="en-US" b="1" dirty="0" smtClean="0"/>
              <a:t>, </a:t>
            </a:r>
            <a:r>
              <a:rPr lang="en-GB" altLang="en-US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1824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  <p:bldP spid="3420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Slammer: um </a:t>
            </a:r>
            <a:r>
              <a:rPr lang="en-GB" alt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incidente</a:t>
            </a:r>
            <a:r>
              <a:rPr lang="en-GB" alt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alt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notório</a:t>
            </a:r>
            <a:endParaRPr lang="en-GB" altLang="en-US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5029201"/>
            <a:ext cx="9144000" cy="71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en-US" dirty="0" err="1" smtClean="0"/>
              <a:t>Infectou</a:t>
            </a:r>
            <a:r>
              <a:rPr lang="en-GB" altLang="en-US" dirty="0" smtClean="0"/>
              <a:t> a </a:t>
            </a:r>
            <a:r>
              <a:rPr lang="en-GB" altLang="en-US" dirty="0"/>
              <a:t>Internet </a:t>
            </a:r>
            <a:r>
              <a:rPr lang="en-GB" altLang="en-US" dirty="0" err="1" smtClean="0"/>
              <a:t>em</a:t>
            </a:r>
            <a:r>
              <a:rPr lang="en-GB" altLang="en-US" dirty="0" smtClean="0"/>
              <a:t> </a:t>
            </a:r>
            <a:r>
              <a:rPr lang="en-GB" altLang="en-US" dirty="0"/>
              <a:t>10 </a:t>
            </a:r>
            <a:r>
              <a:rPr lang="en-GB" altLang="en-US" dirty="0" err="1" smtClean="0"/>
              <a:t>minutos</a:t>
            </a:r>
            <a:endParaRPr lang="en-GB" altLang="en-US" dirty="0"/>
          </a:p>
          <a:p>
            <a:pPr lvl="2" algn="ctr" eaLnBrk="1" hangingPunct="1">
              <a:lnSpc>
                <a:spcPct val="80000"/>
              </a:lnSpc>
            </a:pPr>
            <a:endParaRPr lang="en-GB" altLang="en-US" sz="2800" dirty="0"/>
          </a:p>
        </p:txBody>
      </p:sp>
      <p:pic>
        <p:nvPicPr>
          <p:cNvPr id="10244" name="Picture 5" descr="sapphire-2f-30m-2003-01-2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6400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1828800" y="5486401"/>
            <a:ext cx="83820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 eaLnBrk="0" hangingPunct="0">
              <a:defRPr>
                <a:latin typeface="Arial" panose="020B0604020202020204" pitchFamily="34" charset="0"/>
              </a:defRPr>
            </a:lvl1pPr>
            <a:lvl2pPr marL="0" lvl="1">
              <a:lnSpc>
                <a:spcPct val="90000"/>
              </a:lnSpc>
              <a:spcBef>
                <a:spcPts val="1000"/>
              </a:spcBef>
              <a:defRPr sz="320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lvl="1"/>
            <a:r>
              <a:rPr lang="en-US" altLang="en-US" b="1" dirty="0" err="1" smtClean="0"/>
              <a:t>Proteção</a:t>
            </a:r>
            <a:r>
              <a:rPr lang="en-US" altLang="en-US" b="1" dirty="0" smtClean="0"/>
              <a:t> tem de </a:t>
            </a:r>
            <a:r>
              <a:rPr lang="en-US" altLang="en-US" b="1" dirty="0" err="1" smtClean="0"/>
              <a:t>ser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automática</a:t>
            </a:r>
            <a:r>
              <a:rPr lang="en-US" altLang="en-US" b="1" dirty="0" smtClean="0"/>
              <a:t>: </a:t>
            </a:r>
            <a:r>
              <a:rPr lang="en-US" altLang="en-US" b="1" dirty="0" err="1" smtClean="0"/>
              <a:t>os</a:t>
            </a:r>
            <a:r>
              <a:rPr lang="en-US" altLang="en-US" b="1" dirty="0" smtClean="0"/>
              <a:t> worms </a:t>
            </a:r>
            <a:r>
              <a:rPr lang="en-US" altLang="en-US" b="1" dirty="0" err="1" smtClean="0"/>
              <a:t>espalham</a:t>
            </a:r>
            <a:r>
              <a:rPr lang="en-US" altLang="en-US" b="1" dirty="0" smtClean="0"/>
              <a:t>-se </a:t>
            </a:r>
            <a:r>
              <a:rPr lang="en-US" altLang="en-US" b="1" dirty="0" err="1" smtClean="0"/>
              <a:t>demasiado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rápido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270249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solução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envolve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muitas</a:t>
            </a:r>
            <a:r>
              <a:rPr lang="en-US" dirty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técnicas</a:t>
            </a:r>
            <a:endParaRPr lang="en-US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Como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detectar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o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ataque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?</a:t>
            </a:r>
          </a:p>
          <a:p>
            <a:pPr lvl="1"/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falsos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positivos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Apenas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com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acesso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aos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binários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Como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avisar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outras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máquinas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do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ataque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?</a:t>
            </a:r>
          </a:p>
          <a:p>
            <a:pPr lvl="1"/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Chegar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todo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o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mundo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segundos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bloquead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pelo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atacante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Como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proteger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as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máquinas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vulneráveis</a:t>
            </a:r>
            <a:endParaRPr lang="en-GB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Tolerando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mutações</a:t>
            </a:r>
            <a:r>
              <a:rPr lang="en-GB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do </a:t>
            </a:r>
            <a:r>
              <a:rPr lang="en-GB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ataque</a:t>
            </a:r>
            <a:endParaRPr lang="en-GB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 err="1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Protecção</a:t>
            </a:r>
            <a:endParaRPr lang="en-GB" altLang="en-US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763000" cy="45259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As </a:t>
            </a:r>
            <a:r>
              <a:rPr lang="en-GB" alt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mutações</a:t>
            </a:r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alt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dificultam</a:t>
            </a:r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en-GB" alt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proteção</a:t>
            </a:r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GB" alt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como</a:t>
            </a:r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alt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nas</a:t>
            </a:r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alt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doenças</a:t>
            </a:r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alt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biológicas</a:t>
            </a:r>
            <a:r>
              <a:rPr lang="en-GB" alt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1" y="29395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213847" y="2939534"/>
            <a:ext cx="5181600" cy="1143000"/>
            <a:chOff x="1056" y="2208"/>
            <a:chExt cx="3264" cy="720"/>
          </a:xfrm>
        </p:grpSpPr>
        <p:grpSp>
          <p:nvGrpSpPr>
            <p:cNvPr id="28689" name="Group 21"/>
            <p:cNvGrpSpPr>
              <a:grpSpLocks/>
            </p:cNvGrpSpPr>
            <p:nvPr/>
          </p:nvGrpSpPr>
          <p:grpSpPr bwMode="auto">
            <a:xfrm>
              <a:off x="1056" y="2640"/>
              <a:ext cx="3168" cy="288"/>
              <a:chOff x="1056" y="2496"/>
              <a:chExt cx="3168" cy="288"/>
            </a:xfrm>
          </p:grpSpPr>
          <p:grpSp>
            <p:nvGrpSpPr>
              <p:cNvPr id="28692" name="Group 5"/>
              <p:cNvGrpSpPr>
                <a:grpSpLocks/>
              </p:cNvGrpSpPr>
              <p:nvPr/>
            </p:nvGrpSpPr>
            <p:grpSpPr bwMode="auto">
              <a:xfrm>
                <a:off x="1824" y="2496"/>
                <a:ext cx="2400" cy="240"/>
                <a:chOff x="3072" y="1200"/>
                <a:chExt cx="2400" cy="240"/>
              </a:xfrm>
            </p:grpSpPr>
            <p:sp>
              <p:nvSpPr>
                <p:cNvPr id="28694" name="Rectangle 6"/>
                <p:cNvSpPr>
                  <a:spLocks noChangeArrowheads="1"/>
                </p:cNvSpPr>
                <p:nvPr/>
              </p:nvSpPr>
              <p:spPr bwMode="auto">
                <a:xfrm>
                  <a:off x="3072" y="1200"/>
                  <a:ext cx="480" cy="240"/>
                </a:xfrm>
                <a:prstGeom prst="rect">
                  <a:avLst/>
                </a:prstGeom>
                <a:solidFill>
                  <a:srgbClr val="6699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0x3</a:t>
                  </a:r>
                </a:p>
              </p:txBody>
            </p:sp>
            <p:sp>
              <p:nvSpPr>
                <p:cNvPr id="28695" name="Rectangle 7"/>
                <p:cNvSpPr>
                  <a:spLocks noChangeArrowheads="1"/>
                </p:cNvSpPr>
                <p:nvPr/>
              </p:nvSpPr>
              <p:spPr bwMode="auto">
                <a:xfrm>
                  <a:off x="3552" y="1200"/>
                  <a:ext cx="480" cy="240"/>
                </a:xfrm>
                <a:prstGeom prst="rect">
                  <a:avLst/>
                </a:prstGeom>
                <a:solidFill>
                  <a:srgbClr val="99FF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0x24</a:t>
                  </a:r>
                </a:p>
              </p:txBody>
            </p:sp>
            <p:sp>
              <p:nvSpPr>
                <p:cNvPr id="28696" name="Rectangle 8"/>
                <p:cNvSpPr>
                  <a:spLocks noChangeArrowheads="1"/>
                </p:cNvSpPr>
                <p:nvPr/>
              </p:nvSpPr>
              <p:spPr bwMode="auto">
                <a:xfrm>
                  <a:off x="4032" y="1200"/>
                  <a:ext cx="480" cy="240"/>
                </a:xfrm>
                <a:prstGeom prst="rect">
                  <a:avLst/>
                </a:prstGeom>
                <a:solidFill>
                  <a:srgbClr val="99FF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0x67</a:t>
                  </a:r>
                </a:p>
              </p:txBody>
            </p:sp>
            <p:sp>
              <p:nvSpPr>
                <p:cNvPr id="28697" name="Rectangle 9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80" cy="240"/>
                </a:xfrm>
                <a:prstGeom prst="rect">
                  <a:avLst/>
                </a:prstGeom>
                <a:solidFill>
                  <a:srgbClr val="99FF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0x42</a:t>
                  </a:r>
                </a:p>
              </p:txBody>
            </p:sp>
            <p:sp>
              <p:nvSpPr>
                <p:cNvPr id="28698" name="Rectangle 10"/>
                <p:cNvSpPr>
                  <a:spLocks noChangeArrowheads="1"/>
                </p:cNvSpPr>
                <p:nvPr/>
              </p:nvSpPr>
              <p:spPr bwMode="auto">
                <a:xfrm>
                  <a:off x="4992" y="1200"/>
                  <a:ext cx="480" cy="240"/>
                </a:xfrm>
                <a:prstGeom prst="rect">
                  <a:avLst/>
                </a:prstGeom>
                <a:solidFill>
                  <a:srgbClr val="99FF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0x1</a:t>
                  </a:r>
                </a:p>
              </p:txBody>
            </p:sp>
          </p:grpSp>
          <p:sp>
            <p:nvSpPr>
              <p:cNvPr id="28693" name="Text Box 11"/>
              <p:cNvSpPr txBox="1">
                <a:spLocks noChangeArrowheads="1"/>
              </p:cNvSpPr>
              <p:nvPr/>
            </p:nvSpPr>
            <p:spPr bwMode="auto">
              <a:xfrm>
                <a:off x="1056" y="2496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GB" altLang="en-US" sz="2400" b="1" dirty="0" err="1" smtClean="0">
                    <a:solidFill>
                      <a:srgbClr val="008000"/>
                    </a:solidFill>
                  </a:rPr>
                  <a:t>ataque</a:t>
                </a:r>
                <a:r>
                  <a:rPr lang="en-GB" altLang="en-US" sz="2400" b="1" dirty="0" smtClean="0">
                    <a:solidFill>
                      <a:srgbClr val="008000"/>
                    </a:solidFill>
                  </a:rPr>
                  <a:t>:</a:t>
                </a:r>
                <a:endParaRPr lang="en-GB" altLang="en-US" sz="2400" b="1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28690" name="AutoShape 23"/>
            <p:cNvSpPr>
              <a:spLocks/>
            </p:cNvSpPr>
            <p:nvPr/>
          </p:nvSpPr>
          <p:spPr bwMode="auto">
            <a:xfrm rot="5400000">
              <a:off x="3168" y="1584"/>
              <a:ext cx="192" cy="192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1" name="Text Box 24"/>
            <p:cNvSpPr txBox="1">
              <a:spLocks noChangeArrowheads="1"/>
            </p:cNvSpPr>
            <p:nvPr/>
          </p:nvSpPr>
          <p:spPr bwMode="auto">
            <a:xfrm>
              <a:off x="2352" y="2208"/>
              <a:ext cx="19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/>
                <a:t>add eax,1; mov ebx, eax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832847" y="4311134"/>
            <a:ext cx="5562600" cy="1143000"/>
            <a:chOff x="816" y="3072"/>
            <a:chExt cx="3504" cy="720"/>
          </a:xfrm>
        </p:grpSpPr>
        <p:grpSp>
          <p:nvGrpSpPr>
            <p:cNvPr id="28679" name="Group 22"/>
            <p:cNvGrpSpPr>
              <a:grpSpLocks/>
            </p:cNvGrpSpPr>
            <p:nvPr/>
          </p:nvGrpSpPr>
          <p:grpSpPr bwMode="auto">
            <a:xfrm>
              <a:off x="816" y="3504"/>
              <a:ext cx="3408" cy="288"/>
              <a:chOff x="816" y="2880"/>
              <a:chExt cx="3408" cy="288"/>
            </a:xfrm>
          </p:grpSpPr>
          <p:sp>
            <p:nvSpPr>
              <p:cNvPr id="28682" name="Text Box 12"/>
              <p:cNvSpPr txBox="1">
                <a:spLocks noChangeArrowheads="1"/>
              </p:cNvSpPr>
              <p:nvPr/>
            </p:nvSpPr>
            <p:spPr bwMode="auto">
              <a:xfrm>
                <a:off x="816" y="2880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GB" altLang="en-US" sz="2400" b="1" dirty="0" err="1" smtClean="0">
                    <a:solidFill>
                      <a:srgbClr val="008000"/>
                    </a:solidFill>
                  </a:rPr>
                  <a:t>mutação</a:t>
                </a:r>
                <a:r>
                  <a:rPr lang="en-GB" altLang="en-US" sz="2400" b="1" dirty="0" smtClean="0">
                    <a:solidFill>
                      <a:srgbClr val="008000"/>
                    </a:solidFill>
                  </a:rPr>
                  <a:t>:</a:t>
                </a:r>
                <a:endParaRPr lang="en-GB" altLang="en-US" sz="2400" b="1" dirty="0">
                  <a:solidFill>
                    <a:srgbClr val="008000"/>
                  </a:solidFill>
                </a:endParaRPr>
              </a:p>
            </p:txBody>
          </p:sp>
          <p:grpSp>
            <p:nvGrpSpPr>
              <p:cNvPr id="28683" name="Group 13"/>
              <p:cNvGrpSpPr>
                <a:grpSpLocks/>
              </p:cNvGrpSpPr>
              <p:nvPr/>
            </p:nvGrpSpPr>
            <p:grpSpPr bwMode="auto">
              <a:xfrm>
                <a:off x="1824" y="2880"/>
                <a:ext cx="2400" cy="240"/>
                <a:chOff x="3072" y="1584"/>
                <a:chExt cx="2400" cy="240"/>
              </a:xfrm>
            </p:grpSpPr>
            <p:sp>
              <p:nvSpPr>
                <p:cNvPr id="28684" name="Rectangle 14"/>
                <p:cNvSpPr>
                  <a:spLocks noChangeArrowheads="1"/>
                </p:cNvSpPr>
                <p:nvPr/>
              </p:nvSpPr>
              <p:spPr bwMode="auto">
                <a:xfrm>
                  <a:off x="3072" y="1584"/>
                  <a:ext cx="480" cy="240"/>
                </a:xfrm>
                <a:prstGeom prst="rect">
                  <a:avLst/>
                </a:prstGeom>
                <a:solidFill>
                  <a:srgbClr val="6699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0x3</a:t>
                  </a:r>
                </a:p>
              </p:txBody>
            </p:sp>
            <p:sp>
              <p:nvSpPr>
                <p:cNvPr id="28685" name="Rectangle 15"/>
                <p:cNvSpPr>
                  <a:spLocks noChangeArrowheads="1"/>
                </p:cNvSpPr>
                <p:nvPr/>
              </p:nvSpPr>
              <p:spPr bwMode="auto">
                <a:xfrm>
                  <a:off x="3552" y="1584"/>
                  <a:ext cx="480" cy="240"/>
                </a:xfrm>
                <a:prstGeom prst="rect">
                  <a:avLst/>
                </a:prstGeom>
                <a:solidFill>
                  <a:srgbClr val="FFCCCC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0x12</a:t>
                  </a:r>
                </a:p>
              </p:txBody>
            </p:sp>
            <p:sp>
              <p:nvSpPr>
                <p:cNvPr id="28686" name="Rectangle 16"/>
                <p:cNvSpPr>
                  <a:spLocks noChangeArrowheads="1"/>
                </p:cNvSpPr>
                <p:nvPr/>
              </p:nvSpPr>
              <p:spPr bwMode="auto">
                <a:xfrm>
                  <a:off x="4032" y="1584"/>
                  <a:ext cx="480" cy="240"/>
                </a:xfrm>
                <a:prstGeom prst="rect">
                  <a:avLst/>
                </a:prstGeom>
                <a:solidFill>
                  <a:srgbClr val="FFCCCC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0x28</a:t>
                  </a:r>
                </a:p>
              </p:txBody>
            </p:sp>
            <p:sp>
              <p:nvSpPr>
                <p:cNvPr id="28687" name="Rectangle 17"/>
                <p:cNvSpPr>
                  <a:spLocks noChangeArrowheads="1"/>
                </p:cNvSpPr>
                <p:nvPr/>
              </p:nvSpPr>
              <p:spPr bwMode="auto">
                <a:xfrm>
                  <a:off x="4512" y="1584"/>
                  <a:ext cx="480" cy="240"/>
                </a:xfrm>
                <a:prstGeom prst="rect">
                  <a:avLst/>
                </a:prstGeom>
                <a:solidFill>
                  <a:srgbClr val="FFCCCC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0x63</a:t>
                  </a:r>
                </a:p>
              </p:txBody>
            </p:sp>
            <p:sp>
              <p:nvSpPr>
                <p:cNvPr id="28688" name="Rectangle 18"/>
                <p:cNvSpPr>
                  <a:spLocks noChangeArrowheads="1"/>
                </p:cNvSpPr>
                <p:nvPr/>
              </p:nvSpPr>
              <p:spPr bwMode="auto">
                <a:xfrm>
                  <a:off x="4992" y="1584"/>
                  <a:ext cx="480" cy="240"/>
                </a:xfrm>
                <a:prstGeom prst="rect">
                  <a:avLst/>
                </a:prstGeom>
                <a:solidFill>
                  <a:srgbClr val="FFCCCC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GB" altLang="en-US"/>
                    <a:t>0x4</a:t>
                  </a:r>
                </a:p>
              </p:txBody>
            </p:sp>
          </p:grpSp>
        </p:grpSp>
        <p:sp>
          <p:nvSpPr>
            <p:cNvPr id="28680" name="AutoShape 25"/>
            <p:cNvSpPr>
              <a:spLocks/>
            </p:cNvSpPr>
            <p:nvPr/>
          </p:nvSpPr>
          <p:spPr bwMode="auto">
            <a:xfrm rot="5400000">
              <a:off x="3168" y="2448"/>
              <a:ext cx="192" cy="192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1" name="Text Box 26"/>
            <p:cNvSpPr txBox="1">
              <a:spLocks noChangeArrowheads="1"/>
            </p:cNvSpPr>
            <p:nvPr/>
          </p:nvSpPr>
          <p:spPr bwMode="auto">
            <a:xfrm>
              <a:off x="2352" y="3072"/>
              <a:ext cx="19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/>
                <a:t>inc eax; push eax; pop ebx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09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110" y="274638"/>
            <a:ext cx="1004789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Gerar</a:t>
            </a:r>
            <a:r>
              <a:rPr lang="en-GB" altLang="en-US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altLang="en-US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filtros</a:t>
            </a:r>
            <a:r>
              <a:rPr lang="en-GB" altLang="en-US" dirty="0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 altLang="en-US" dirty="0" err="1" smtClean="0">
                <a:solidFill>
                  <a:srgbClr val="00206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automaticamente</a:t>
            </a:r>
            <a:endParaRPr lang="en-GB" altLang="en-US" dirty="0">
              <a:solidFill>
                <a:srgbClr val="00206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524001" y="29395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524001" y="29109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0725" name="Group 6"/>
          <p:cNvGrpSpPr>
            <a:grpSpLocks/>
          </p:cNvGrpSpPr>
          <p:nvPr/>
        </p:nvGrpSpPr>
        <p:grpSpPr bwMode="auto">
          <a:xfrm>
            <a:off x="6400800" y="1905000"/>
            <a:ext cx="3810000" cy="381000"/>
            <a:chOff x="3072" y="1200"/>
            <a:chExt cx="2400" cy="240"/>
          </a:xfrm>
        </p:grpSpPr>
        <p:sp>
          <p:nvSpPr>
            <p:cNvPr id="30744" name="Rectangle 7"/>
            <p:cNvSpPr>
              <a:spLocks noChangeArrowheads="1"/>
            </p:cNvSpPr>
            <p:nvPr/>
          </p:nvSpPr>
          <p:spPr bwMode="auto">
            <a:xfrm>
              <a:off x="3072" y="1200"/>
              <a:ext cx="480" cy="240"/>
            </a:xfrm>
            <a:prstGeom prst="rect">
              <a:avLst/>
            </a:prstGeom>
            <a:solidFill>
              <a:srgbClr val="6699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0x3</a:t>
              </a:r>
            </a:p>
          </p:txBody>
        </p:sp>
        <p:sp>
          <p:nvSpPr>
            <p:cNvPr id="30745" name="Rectangle 8"/>
            <p:cNvSpPr>
              <a:spLocks noChangeArrowheads="1"/>
            </p:cNvSpPr>
            <p:nvPr/>
          </p:nvSpPr>
          <p:spPr bwMode="auto">
            <a:xfrm>
              <a:off x="3552" y="1200"/>
              <a:ext cx="480" cy="240"/>
            </a:xfrm>
            <a:prstGeom prst="rect">
              <a:avLst/>
            </a:prstGeom>
            <a:solidFill>
              <a:srgbClr val="99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0x24</a:t>
              </a:r>
            </a:p>
          </p:txBody>
        </p:sp>
        <p:sp>
          <p:nvSpPr>
            <p:cNvPr id="30746" name="Rectangle 9"/>
            <p:cNvSpPr>
              <a:spLocks noChangeArrowheads="1"/>
            </p:cNvSpPr>
            <p:nvPr/>
          </p:nvSpPr>
          <p:spPr bwMode="auto">
            <a:xfrm>
              <a:off x="4032" y="1200"/>
              <a:ext cx="480" cy="240"/>
            </a:xfrm>
            <a:prstGeom prst="rect">
              <a:avLst/>
            </a:prstGeom>
            <a:solidFill>
              <a:srgbClr val="99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0x67</a:t>
              </a:r>
            </a:p>
          </p:txBody>
        </p:sp>
        <p:sp>
          <p:nvSpPr>
            <p:cNvPr id="30747" name="Rectangle 10"/>
            <p:cNvSpPr>
              <a:spLocks noChangeArrowheads="1"/>
            </p:cNvSpPr>
            <p:nvPr/>
          </p:nvSpPr>
          <p:spPr bwMode="auto">
            <a:xfrm>
              <a:off x="4512" y="1200"/>
              <a:ext cx="480" cy="240"/>
            </a:xfrm>
            <a:prstGeom prst="rect">
              <a:avLst/>
            </a:prstGeom>
            <a:solidFill>
              <a:srgbClr val="99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0x42</a:t>
              </a:r>
            </a:p>
          </p:txBody>
        </p:sp>
        <p:sp>
          <p:nvSpPr>
            <p:cNvPr id="30748" name="Rectangle 11"/>
            <p:cNvSpPr>
              <a:spLocks noChangeArrowheads="1"/>
            </p:cNvSpPr>
            <p:nvPr/>
          </p:nvSpPr>
          <p:spPr bwMode="auto">
            <a:xfrm>
              <a:off x="4992" y="1200"/>
              <a:ext cx="480" cy="240"/>
            </a:xfrm>
            <a:prstGeom prst="rect">
              <a:avLst/>
            </a:prstGeom>
            <a:solidFill>
              <a:srgbClr val="99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0x1</a:t>
              </a:r>
            </a:p>
          </p:txBody>
        </p:sp>
      </p:grp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5181600" y="1905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400" b="1" dirty="0" err="1" smtClean="0">
                <a:solidFill>
                  <a:srgbClr val="008000"/>
                </a:solidFill>
              </a:rPr>
              <a:t>ataque</a:t>
            </a:r>
            <a:r>
              <a:rPr lang="en-GB" altLang="en-US" sz="2400" b="1" dirty="0" smtClean="0">
                <a:solidFill>
                  <a:srgbClr val="008000"/>
                </a:solidFill>
              </a:rPr>
              <a:t>:</a:t>
            </a:r>
            <a:endParaRPr lang="en-GB" altLang="en-US" sz="2400" b="1" dirty="0">
              <a:solidFill>
                <a:srgbClr val="008000"/>
              </a:solidFill>
            </a:endParaRPr>
          </a:p>
        </p:txBody>
      </p:sp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4800600" y="4114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400" b="1" dirty="0" err="1" smtClean="0">
                <a:solidFill>
                  <a:srgbClr val="008000"/>
                </a:solidFill>
              </a:rPr>
              <a:t>mutação</a:t>
            </a:r>
            <a:r>
              <a:rPr lang="en-GB" altLang="en-US" sz="2400" b="1" dirty="0" smtClean="0">
                <a:solidFill>
                  <a:srgbClr val="008000"/>
                </a:solidFill>
              </a:rPr>
              <a:t>:</a:t>
            </a:r>
            <a:endParaRPr lang="en-GB" altLang="en-US" sz="2400" b="1" dirty="0">
              <a:solidFill>
                <a:srgbClr val="008000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400800" y="4114800"/>
            <a:ext cx="3810000" cy="381000"/>
            <a:chOff x="3072" y="1584"/>
            <a:chExt cx="2400" cy="240"/>
          </a:xfrm>
        </p:grpSpPr>
        <p:sp>
          <p:nvSpPr>
            <p:cNvPr id="30739" name="Rectangle 15"/>
            <p:cNvSpPr>
              <a:spLocks noChangeArrowheads="1"/>
            </p:cNvSpPr>
            <p:nvPr/>
          </p:nvSpPr>
          <p:spPr bwMode="auto">
            <a:xfrm>
              <a:off x="3072" y="1584"/>
              <a:ext cx="480" cy="240"/>
            </a:xfrm>
            <a:prstGeom prst="rect">
              <a:avLst/>
            </a:prstGeom>
            <a:solidFill>
              <a:srgbClr val="6699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0x3</a:t>
              </a:r>
            </a:p>
          </p:txBody>
        </p:sp>
        <p:sp>
          <p:nvSpPr>
            <p:cNvPr id="30740" name="Rectangle 16"/>
            <p:cNvSpPr>
              <a:spLocks noChangeArrowheads="1"/>
            </p:cNvSpPr>
            <p:nvPr/>
          </p:nvSpPr>
          <p:spPr bwMode="auto">
            <a:xfrm>
              <a:off x="3552" y="1584"/>
              <a:ext cx="480" cy="240"/>
            </a:xfrm>
            <a:prstGeom prst="rect">
              <a:avLst/>
            </a:prstGeom>
            <a:solidFill>
              <a:srgbClr val="FF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0x12</a:t>
              </a:r>
            </a:p>
          </p:txBody>
        </p:sp>
        <p:sp>
          <p:nvSpPr>
            <p:cNvPr id="30741" name="Rectangle 17"/>
            <p:cNvSpPr>
              <a:spLocks noChangeArrowheads="1"/>
            </p:cNvSpPr>
            <p:nvPr/>
          </p:nvSpPr>
          <p:spPr bwMode="auto">
            <a:xfrm>
              <a:off x="4032" y="1584"/>
              <a:ext cx="480" cy="240"/>
            </a:xfrm>
            <a:prstGeom prst="rect">
              <a:avLst/>
            </a:prstGeom>
            <a:solidFill>
              <a:srgbClr val="FF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0x28</a:t>
              </a:r>
            </a:p>
          </p:txBody>
        </p:sp>
        <p:sp>
          <p:nvSpPr>
            <p:cNvPr id="30742" name="Rectangle 18"/>
            <p:cNvSpPr>
              <a:spLocks noChangeArrowheads="1"/>
            </p:cNvSpPr>
            <p:nvPr/>
          </p:nvSpPr>
          <p:spPr bwMode="auto">
            <a:xfrm>
              <a:off x="4512" y="1584"/>
              <a:ext cx="480" cy="240"/>
            </a:xfrm>
            <a:prstGeom prst="rect">
              <a:avLst/>
            </a:prstGeom>
            <a:solidFill>
              <a:srgbClr val="FF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0x63</a:t>
              </a:r>
            </a:p>
          </p:txBody>
        </p:sp>
        <p:sp>
          <p:nvSpPr>
            <p:cNvPr id="30743" name="Rectangle 19"/>
            <p:cNvSpPr>
              <a:spLocks noChangeArrowheads="1"/>
            </p:cNvSpPr>
            <p:nvPr/>
          </p:nvSpPr>
          <p:spPr bwMode="auto">
            <a:xfrm>
              <a:off x="4992" y="1584"/>
              <a:ext cx="480" cy="240"/>
            </a:xfrm>
            <a:prstGeom prst="rect">
              <a:avLst/>
            </a:prstGeom>
            <a:solidFill>
              <a:srgbClr val="FF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0x4</a:t>
              </a:r>
            </a:p>
          </p:txBody>
        </p:sp>
      </p:grp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6400800" y="2362200"/>
            <a:ext cx="762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008000"/>
                </a:solidFill>
              </a:rPr>
              <a:t>=3</a:t>
            </a:r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7162800" y="2362200"/>
            <a:ext cx="762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008000"/>
                </a:solidFill>
              </a:rPr>
              <a:t>≠0</a:t>
            </a:r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7924800" y="2362200"/>
            <a:ext cx="762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008000"/>
                </a:solidFill>
              </a:rPr>
              <a:t>≠0</a:t>
            </a:r>
          </a:p>
        </p:txBody>
      </p:sp>
      <p:sp>
        <p:nvSpPr>
          <p:cNvPr id="232471" name="Rectangle 23"/>
          <p:cNvSpPr>
            <a:spLocks noChangeArrowheads="1"/>
          </p:cNvSpPr>
          <p:nvPr/>
        </p:nvSpPr>
        <p:spPr bwMode="auto">
          <a:xfrm>
            <a:off x="8686800" y="2362200"/>
            <a:ext cx="762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008000"/>
                </a:solidFill>
              </a:rPr>
              <a:t>≠0</a:t>
            </a:r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9448800" y="2362200"/>
            <a:ext cx="762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008000"/>
                </a:solidFill>
              </a:rPr>
              <a:t>≠0</a:t>
            </a:r>
          </a:p>
        </p:txBody>
      </p:sp>
      <p:sp>
        <p:nvSpPr>
          <p:cNvPr id="232473" name="Text Box 25"/>
          <p:cNvSpPr txBox="1">
            <a:spLocks noChangeArrowheads="1"/>
          </p:cNvSpPr>
          <p:nvPr/>
        </p:nvSpPr>
        <p:spPr bwMode="auto">
          <a:xfrm>
            <a:off x="5410200" y="2286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400" b="1" dirty="0" err="1" smtClean="0">
                <a:solidFill>
                  <a:srgbClr val="008000"/>
                </a:solidFill>
              </a:rPr>
              <a:t>filtro</a:t>
            </a:r>
            <a:r>
              <a:rPr lang="en-GB" altLang="en-US" sz="2400" b="1" dirty="0" smtClean="0">
                <a:solidFill>
                  <a:srgbClr val="008000"/>
                </a:solidFill>
              </a:rPr>
              <a:t>:</a:t>
            </a:r>
            <a:endParaRPr lang="en-GB" altLang="en-US" sz="2400" b="1" dirty="0">
              <a:solidFill>
                <a:srgbClr val="008000"/>
              </a:solidFill>
            </a:endParaRPr>
          </a:p>
        </p:txBody>
      </p:sp>
      <p:sp>
        <p:nvSpPr>
          <p:cNvPr id="30735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752600"/>
            <a:ext cx="4724400" cy="3429000"/>
          </a:xfr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//vulnerable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//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recv</a:t>
            </a:r>
            <a:r>
              <a:rPr lang="en-GB" altLang="en-US" sz="1800" b="1" dirty="0">
                <a:latin typeface="Courier New" panose="02070309020205020404" pitchFamily="49" charset="0"/>
              </a:rPr>
              <a:t>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msg</a:t>
            </a:r>
            <a:r>
              <a:rPr lang="en-GB" altLang="en-US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mov</a:t>
            </a:r>
            <a:r>
              <a:rPr lang="en-GB" altLang="en-US" sz="1800" b="1" dirty="0">
                <a:latin typeface="Courier New" panose="02070309020205020404" pitchFamily="49" charset="0"/>
              </a:rPr>
              <a:t> al,[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msg</a:t>
            </a:r>
            <a:r>
              <a:rPr lang="en-GB" altLang="en-US" sz="1800" b="1" dirty="0">
                <a:latin typeface="Courier New" panose="02070309020205020404" pitchFamily="49" charset="0"/>
              </a:rPr>
              <a:t>]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mov</a:t>
            </a:r>
            <a:r>
              <a:rPr lang="en-GB" altLang="en-US" sz="1800" b="1" dirty="0">
                <a:latin typeface="Courier New" panose="02070309020205020404" pitchFamily="49" charset="0"/>
              </a:rPr>
              <a:t> cl,0x3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cmp</a:t>
            </a:r>
            <a:r>
              <a:rPr lang="en-GB" altLang="en-US" sz="1800" b="1" dirty="0">
                <a:latin typeface="Courier New" panose="02070309020205020404" pitchFamily="49" charset="0"/>
              </a:rPr>
              <a:t>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al,cl</a:t>
            </a:r>
            <a:endParaRPr lang="en-GB" alt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jne</a:t>
            </a:r>
            <a:r>
              <a:rPr lang="en-GB" altLang="en-US" sz="1800" b="1" dirty="0">
                <a:latin typeface="Courier New" panose="02070309020205020404" pitchFamily="49" charset="0"/>
              </a:rPr>
              <a:t> L2  </a:t>
            </a:r>
            <a:r>
              <a:rPr lang="en-GB" altLang="en-US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//</a:t>
            </a:r>
            <a:r>
              <a:rPr lang="en-GB" altLang="en-US" sz="18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msg</a:t>
            </a:r>
            <a:r>
              <a:rPr lang="en-GB" altLang="en-US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[0] == 3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xor</a:t>
            </a:r>
            <a:r>
              <a:rPr lang="en-GB" altLang="en-US" sz="1800" b="1" dirty="0">
                <a:latin typeface="Courier New" panose="02070309020205020404" pitchFamily="49" charset="0"/>
              </a:rPr>
              <a:t>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eax,eax</a:t>
            </a:r>
            <a:endParaRPr lang="en-GB" alt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 smtClean="0">
                <a:latin typeface="Courier New" panose="02070309020205020404" pitchFamily="49" charset="0"/>
              </a:rPr>
              <a:t>L1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mov</a:t>
            </a:r>
            <a:r>
              <a:rPr lang="en-GB" altLang="en-US" sz="1800" b="1" dirty="0">
                <a:latin typeface="Courier New" panose="02070309020205020404" pitchFamily="49" charset="0"/>
              </a:rPr>
              <a:t> [esp+eax+4],cl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mov</a:t>
            </a:r>
            <a:r>
              <a:rPr lang="en-GB" altLang="en-US" sz="1800" b="1" dirty="0">
                <a:latin typeface="Courier New" panose="02070309020205020404" pitchFamily="49" charset="0"/>
              </a:rPr>
              <a:t> cl,[eax+msg+1]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inc</a:t>
            </a:r>
            <a:r>
              <a:rPr lang="en-GB" altLang="en-US" sz="1800" b="1" dirty="0">
                <a:latin typeface="Courier New" panose="02070309020205020404" pitchFamily="49" charset="0"/>
              </a:rPr>
              <a:t>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eax</a:t>
            </a:r>
            <a:endParaRPr lang="en-GB" alt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test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cl,cl</a:t>
            </a:r>
            <a:endParaRPr lang="en-GB" alt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	 </a:t>
            </a:r>
            <a:r>
              <a:rPr lang="en-GB" altLang="en-US" sz="1800" b="1" dirty="0" err="1">
                <a:latin typeface="Courier New" panose="02070309020205020404" pitchFamily="49" charset="0"/>
              </a:rPr>
              <a:t>jne</a:t>
            </a:r>
            <a:r>
              <a:rPr lang="en-GB" altLang="en-US" sz="1800" b="1" dirty="0">
                <a:latin typeface="Courier New" panose="02070309020205020404" pitchFamily="49" charset="0"/>
              </a:rPr>
              <a:t> L1  </a:t>
            </a:r>
            <a:r>
              <a:rPr lang="en-GB" altLang="en-US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//</a:t>
            </a:r>
            <a:r>
              <a:rPr lang="en-GB" altLang="en-US" sz="18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msg</a:t>
            </a:r>
            <a:r>
              <a:rPr lang="en-GB" altLang="en-US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[i] == 0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L2  ret</a:t>
            </a:r>
          </a:p>
        </p:txBody>
      </p:sp>
      <p:sp>
        <p:nvSpPr>
          <p:cNvPr id="232476" name="Text Box 28"/>
          <p:cNvSpPr txBox="1">
            <a:spLocks noChangeArrowheads="1"/>
          </p:cNvSpPr>
          <p:nvPr/>
        </p:nvSpPr>
        <p:spPr bwMode="auto">
          <a:xfrm>
            <a:off x="6841834" y="3276600"/>
            <a:ext cx="3227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400" b="1" dirty="0" err="1" smtClean="0">
                <a:solidFill>
                  <a:srgbClr val="008000"/>
                </a:solidFill>
              </a:rPr>
              <a:t>Mutação</a:t>
            </a:r>
            <a:r>
              <a:rPr lang="en-GB" altLang="en-US" sz="2400" b="1" dirty="0" smtClean="0">
                <a:solidFill>
                  <a:srgbClr val="008000"/>
                </a:solidFill>
              </a:rPr>
              <a:t> </a:t>
            </a:r>
            <a:r>
              <a:rPr lang="en-GB" altLang="en-US" sz="2400" b="1" dirty="0" err="1" smtClean="0">
                <a:solidFill>
                  <a:srgbClr val="008000"/>
                </a:solidFill>
              </a:rPr>
              <a:t>bloqueada</a:t>
            </a:r>
            <a:r>
              <a:rPr lang="en-GB" altLang="en-US" sz="2400" b="1" dirty="0" smtClean="0">
                <a:solidFill>
                  <a:srgbClr val="008000"/>
                </a:solidFill>
              </a:rPr>
              <a:t>!</a:t>
            </a:r>
            <a:endParaRPr lang="en-GB" altLang="en-US" sz="2400" b="1" dirty="0">
              <a:solidFill>
                <a:srgbClr val="008000"/>
              </a:solidFill>
            </a:endParaRPr>
          </a:p>
        </p:txBody>
      </p:sp>
      <p:sp>
        <p:nvSpPr>
          <p:cNvPr id="232479" name="AutoShape 31"/>
          <p:cNvSpPr>
            <a:spLocks noChangeArrowheads="1"/>
          </p:cNvSpPr>
          <p:nvPr/>
        </p:nvSpPr>
        <p:spPr bwMode="auto">
          <a:xfrm>
            <a:off x="1387766" y="22479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7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L -2.08333E-6 0.1166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0.11667 L -2.08333E-6 0.36112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0.36112 L -2.08333E-6 0.2055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0.20556 L 1.84314E-17 0.36111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-0.19445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72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3.33333E-6 -0.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324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324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61" grpId="0"/>
      <p:bldP spid="232461" grpId="1"/>
      <p:bldP spid="232468" grpId="0" animBg="1"/>
      <p:bldP spid="232469" grpId="0" animBg="1"/>
      <p:bldP spid="232470" grpId="0" animBg="1"/>
      <p:bldP spid="232471" grpId="0" animBg="1"/>
      <p:bldP spid="232472" grpId="0" animBg="1"/>
      <p:bldP spid="232473" grpId="0"/>
      <p:bldP spid="232476" grpId="0"/>
      <p:bldP spid="232476" grpId="1"/>
      <p:bldP spid="232479" grpId="0" animBg="1"/>
      <p:bldP spid="232479" grpId="1" animBg="1"/>
      <p:bldP spid="232479" grpId="2" animBg="1"/>
      <p:bldP spid="232479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11568</TotalTime>
  <Words>561</Words>
  <Application>Microsoft Office PowerPoint</Application>
  <PresentationFormat>Widescreen</PresentationFormat>
  <Paragraphs>161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Courier New</vt:lpstr>
      <vt:lpstr>Menlo</vt:lpstr>
      <vt:lpstr>Segoe UI Light</vt:lpstr>
      <vt:lpstr>Wingdings</vt:lpstr>
      <vt:lpstr>Office Theme</vt:lpstr>
      <vt:lpstr>LEIC @25 </vt:lpstr>
      <vt:lpstr>A LEIC e a minha carreira</vt:lpstr>
      <vt:lpstr>Para quem não acredita em coincidências </vt:lpstr>
      <vt:lpstr>Agenda</vt:lpstr>
      <vt:lpstr>Vigilante: lidar com ataques de “worms”</vt:lpstr>
      <vt:lpstr>Slammer: um incidente notório</vt:lpstr>
      <vt:lpstr>A solução envolve muitas técnicas</vt:lpstr>
      <vt:lpstr>Protecção</vt:lpstr>
      <vt:lpstr>Gerar filtros automaticamente</vt:lpstr>
      <vt:lpstr>Vigilante e o que a LEIC me ensinou</vt:lpstr>
      <vt:lpstr>/guard: proteger código C++</vt:lpstr>
      <vt:lpstr>A solução envolve muitas técnicas</vt:lpstr>
      <vt:lpstr>Como funciona o /guard?</vt:lpstr>
      <vt:lpstr>Como funciona o /guard?</vt:lpstr>
      <vt:lpstr>/guard e o que a LEIC me ensinou</vt:lpstr>
      <vt:lpstr>Conclusão</vt:lpstr>
    </vt:vector>
  </TitlesOfParts>
  <Company>Microsoft Research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Sinha</dc:creator>
  <cp:lastModifiedBy>Manuel Costa</cp:lastModifiedBy>
  <cp:revision>847</cp:revision>
  <dcterms:created xsi:type="dcterms:W3CDTF">2015-07-07T17:45:37Z</dcterms:created>
  <dcterms:modified xsi:type="dcterms:W3CDTF">2016-01-07T17:35:07Z</dcterms:modified>
</cp:coreProperties>
</file>